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68"/>
  </p:notesMasterIdLst>
  <p:sldIdLst>
    <p:sldId id="256" r:id="rId2"/>
    <p:sldId id="264" r:id="rId3"/>
    <p:sldId id="443" r:id="rId4"/>
    <p:sldId id="442" r:id="rId5"/>
    <p:sldId id="409" r:id="rId6"/>
    <p:sldId id="299" r:id="rId7"/>
    <p:sldId id="298" r:id="rId8"/>
    <p:sldId id="268" r:id="rId9"/>
    <p:sldId id="300" r:id="rId10"/>
    <p:sldId id="301" r:id="rId11"/>
    <p:sldId id="283" r:id="rId12"/>
    <p:sldId id="444" r:id="rId13"/>
    <p:sldId id="445" r:id="rId14"/>
    <p:sldId id="446" r:id="rId15"/>
    <p:sldId id="383" r:id="rId16"/>
    <p:sldId id="388" r:id="rId17"/>
    <p:sldId id="389" r:id="rId18"/>
    <p:sldId id="390" r:id="rId19"/>
    <p:sldId id="391" r:id="rId20"/>
    <p:sldId id="392" r:id="rId21"/>
    <p:sldId id="393" r:id="rId22"/>
    <p:sldId id="447" r:id="rId23"/>
    <p:sldId id="394" r:id="rId24"/>
    <p:sldId id="396" r:id="rId25"/>
    <p:sldId id="395" r:id="rId26"/>
    <p:sldId id="404" r:id="rId27"/>
    <p:sldId id="387" r:id="rId28"/>
    <p:sldId id="397" r:id="rId29"/>
    <p:sldId id="401" r:id="rId30"/>
    <p:sldId id="400" r:id="rId31"/>
    <p:sldId id="402" r:id="rId32"/>
    <p:sldId id="403" r:id="rId33"/>
    <p:sldId id="405" r:id="rId34"/>
    <p:sldId id="406" r:id="rId35"/>
    <p:sldId id="419" r:id="rId36"/>
    <p:sldId id="448" r:id="rId37"/>
    <p:sldId id="408" r:id="rId38"/>
    <p:sldId id="407" r:id="rId39"/>
    <p:sldId id="412" r:id="rId40"/>
    <p:sldId id="413" r:id="rId41"/>
    <p:sldId id="414" r:id="rId42"/>
    <p:sldId id="420" r:id="rId43"/>
    <p:sldId id="421" r:id="rId44"/>
    <p:sldId id="422" r:id="rId45"/>
    <p:sldId id="423" r:id="rId46"/>
    <p:sldId id="424" r:id="rId47"/>
    <p:sldId id="425" r:id="rId48"/>
    <p:sldId id="415" r:id="rId49"/>
    <p:sldId id="417" r:id="rId50"/>
    <p:sldId id="426" r:id="rId51"/>
    <p:sldId id="427" r:id="rId52"/>
    <p:sldId id="428" r:id="rId53"/>
    <p:sldId id="429" r:id="rId54"/>
    <p:sldId id="430" r:id="rId55"/>
    <p:sldId id="431" r:id="rId56"/>
    <p:sldId id="432" r:id="rId57"/>
    <p:sldId id="433" r:id="rId58"/>
    <p:sldId id="434" r:id="rId59"/>
    <p:sldId id="435" r:id="rId60"/>
    <p:sldId id="436" r:id="rId61"/>
    <p:sldId id="437" r:id="rId62"/>
    <p:sldId id="438" r:id="rId63"/>
    <p:sldId id="439" r:id="rId64"/>
    <p:sldId id="440" r:id="rId65"/>
    <p:sldId id="441" r:id="rId66"/>
    <p:sldId id="449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264"/>
          </p14:sldIdLst>
        </p14:section>
        <p14:section name="Modern OS Paging" id="{F81E8C59-56E3-4B47-99CB-D5BDB122F3DD}">
          <p14:sldIdLst>
            <p14:sldId id="443"/>
            <p14:sldId id="442"/>
            <p14:sldId id="409"/>
            <p14:sldId id="299"/>
            <p14:sldId id="298"/>
            <p14:sldId id="268"/>
            <p14:sldId id="300"/>
            <p14:sldId id="301"/>
            <p14:sldId id="283"/>
            <p14:sldId id="444"/>
            <p14:sldId id="445"/>
          </p14:sldIdLst>
        </p14:section>
        <p14:section name="Memory Hierarchy" id="{B55B8E8C-5EAB-4A1E-A4E9-AE5E896E46FA}">
          <p14:sldIdLst>
            <p14:sldId id="446"/>
            <p14:sldId id="383"/>
            <p14:sldId id="388"/>
            <p14:sldId id="389"/>
            <p14:sldId id="390"/>
            <p14:sldId id="391"/>
            <p14:sldId id="392"/>
            <p14:sldId id="393"/>
          </p14:sldIdLst>
        </p14:section>
        <p14:section name="Swapping" id="{E08CFDBA-9188-4A93-9508-25B201D30D7C}">
          <p14:sldIdLst>
            <p14:sldId id="447"/>
            <p14:sldId id="394"/>
            <p14:sldId id="396"/>
            <p14:sldId id="395"/>
            <p14:sldId id="404"/>
            <p14:sldId id="387"/>
            <p14:sldId id="397"/>
            <p14:sldId id="401"/>
            <p14:sldId id="400"/>
            <p14:sldId id="402"/>
            <p14:sldId id="403"/>
            <p14:sldId id="405"/>
            <p14:sldId id="406"/>
            <p14:sldId id="419"/>
          </p14:sldIdLst>
        </p14:section>
        <p14:section name="Page Replacement Policy" id="{8EA2CAAA-5879-46BD-9D8C-E95DDE5DAFEB}">
          <p14:sldIdLst>
            <p14:sldId id="448"/>
            <p14:sldId id="408"/>
            <p14:sldId id="407"/>
            <p14:sldId id="412"/>
            <p14:sldId id="413"/>
            <p14:sldId id="414"/>
            <p14:sldId id="420"/>
            <p14:sldId id="421"/>
            <p14:sldId id="422"/>
            <p14:sldId id="423"/>
            <p14:sldId id="424"/>
            <p14:sldId id="425"/>
            <p14:sldId id="415"/>
            <p14:sldId id="417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</p14:sldIdLst>
        </p14:section>
        <p14:section name="Wrapup" id="{29A7F866-9DA9-446B-8359-CE426CB89C7A}">
          <p14:sldIdLst>
            <p14:sldId id="44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9" autoAdjust="0"/>
    <p:restoredTop sz="91433" autoAdjust="0"/>
  </p:normalViewPr>
  <p:slideViewPr>
    <p:cSldViewPr snapToGrid="0">
      <p:cViewPr varScale="1">
        <p:scale>
          <a:sx n="76" d="100"/>
          <a:sy n="76" d="100"/>
        </p:scale>
        <p:origin x="126" y="169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0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C, 0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0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0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0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G, 1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0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1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0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G, 1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0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0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0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G, 1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0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0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0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G, 1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0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0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1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1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C, 0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1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0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1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1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C, 0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1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0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1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C, 0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1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0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0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C, 0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1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0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0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G, 0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1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0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0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G, 1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1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1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1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0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G, 1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1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1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1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0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G, 1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1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1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0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C, 0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0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0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0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G, 1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0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1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0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G, 1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0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0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0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G, 1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0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0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0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G, 1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0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0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1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1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C, 0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1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0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1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1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C, 0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1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0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1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C, 0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1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0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0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C, 0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1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0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0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G, 0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1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0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0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G, 1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1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1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1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0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G, 1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1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1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1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0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G, 1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1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1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320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41"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10/24/2020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10/24/2020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10/24/2020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471" y="154984"/>
            <a:ext cx="11639227" cy="8059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3471" y="1084881"/>
            <a:ext cx="5756329" cy="56258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84882"/>
            <a:ext cx="5730498" cy="5625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177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  <p:sldLayoutId id="2147483701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kkadia.org/drepper/dsohowto.pdf" TargetMode="External"/><Relationship Id="rId2" Type="http://schemas.openxmlformats.org/officeDocument/2006/relationships/hyperlink" Target="https://unix.stackexchange.com/a/116332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12:</a:t>
            </a:r>
            <a:br>
              <a:rPr lang="en-US" dirty="0"/>
            </a:br>
            <a:r>
              <a:rPr lang="en-US" dirty="0"/>
              <a:t>Swapping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CS343 – Operating Systems</a:t>
            </a:r>
          </a:p>
          <a:p>
            <a:r>
              <a:rPr lang="en-US" dirty="0"/>
              <a:t>Branden Ghena – Fall 2020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49D6F-FCEF-424A-AB8F-0345C4ED880B}"/>
              </a:ext>
            </a:extLst>
          </p:cNvPr>
          <p:cNvSpPr txBox="1"/>
          <p:nvPr/>
        </p:nvSpPr>
        <p:spPr>
          <a:xfrm>
            <a:off x="607595" y="5527563"/>
            <a:ext cx="10972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slides borrowed from:</a:t>
            </a:r>
            <a:br>
              <a:rPr lang="en-US" dirty="0"/>
            </a:br>
            <a:r>
              <a:rPr lang="en-US" dirty="0"/>
              <a:t>Stephen </a:t>
            </a:r>
            <a:r>
              <a:rPr lang="en-US" dirty="0" err="1"/>
              <a:t>Tarzia</a:t>
            </a:r>
            <a:r>
              <a:rPr lang="en-US" dirty="0"/>
              <a:t> (Northwestern), Shivaram Venkataraman (Wisconsin), and UC Berkeley CS162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top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has a column showing shared memory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92D8F40-CDE5-4C01-96E8-2D452A228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2800" y="1143000"/>
            <a:ext cx="4417594" cy="50292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duplicate processes are using a lot of shared memory:</a:t>
            </a:r>
          </a:p>
          <a:p>
            <a:pPr lvl="1"/>
            <a:r>
              <a:rPr lang="en-US" dirty="0"/>
              <a:t>~50% of resident memory for </a:t>
            </a:r>
            <a:r>
              <a:rPr lang="en-US" sz="2400" dirty="0">
                <a:latin typeface="Andale Mono" charset="0"/>
                <a:ea typeface="Andale Mono" charset="0"/>
                <a:cs typeface="Andale Mono" charset="0"/>
              </a:rPr>
              <a:t>httpd</a:t>
            </a:r>
            <a:r>
              <a:rPr lang="en-US" sz="2400" dirty="0"/>
              <a:t> </a:t>
            </a:r>
            <a:r>
              <a:rPr lang="en-US" dirty="0"/>
              <a:t>is shared</a:t>
            </a:r>
            <a:br>
              <a:rPr lang="en-US" dirty="0"/>
            </a:br>
            <a:r>
              <a:rPr lang="en-US" dirty="0"/>
              <a:t>~75% of resident memory for </a:t>
            </a:r>
            <a:r>
              <a:rPr lang="en-US" sz="2400" dirty="0" err="1">
                <a:latin typeface="Andale Mono" charset="0"/>
                <a:ea typeface="Andale Mono" charset="0"/>
                <a:cs typeface="Andale Mono" charset="0"/>
              </a:rPr>
              <a:t>sshd</a:t>
            </a:r>
            <a:r>
              <a:rPr lang="en-US" sz="2400" dirty="0"/>
              <a:t> </a:t>
            </a:r>
            <a:r>
              <a:rPr lang="en-US" dirty="0"/>
              <a:t>is shared</a:t>
            </a:r>
          </a:p>
          <a:p>
            <a:r>
              <a:rPr lang="en-US" dirty="0"/>
              <a:t>Even if there is just one instance of </a:t>
            </a:r>
            <a:r>
              <a:rPr lang="en-US" sz="3000" dirty="0">
                <a:latin typeface="Andale Mono" charset="0"/>
                <a:ea typeface="Andale Mono" charset="0"/>
                <a:cs typeface="Andale Mono" charset="0"/>
              </a:rPr>
              <a:t>emacs</a:t>
            </a:r>
            <a:r>
              <a:rPr lang="en-US" sz="3000" dirty="0"/>
              <a:t> </a:t>
            </a:r>
            <a:r>
              <a:rPr lang="en-US" dirty="0"/>
              <a:t>running, it may share many libraries with other running programs.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Total virtual memory is ~10x larger than resident memory</a:t>
            </a:r>
          </a:p>
          <a:p>
            <a:pPr lvl="1"/>
            <a:r>
              <a:rPr lang="en-US" dirty="0"/>
              <a:t>Processes only use a small fraction of their VM!</a:t>
            </a:r>
          </a:p>
          <a:p>
            <a:pPr lvl="1"/>
            <a:r>
              <a:rPr lang="en-US" dirty="0"/>
              <a:t>Due to sharing and lazy loading.</a:t>
            </a:r>
          </a:p>
          <a:p>
            <a:endParaRPr lang="en-US" dirty="0"/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6161F6A1-95EF-4246-AB4E-8A55F70E7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0210"/>
            <a:ext cx="6893183" cy="5787790"/>
          </a:xfrm>
          <a:prstGeom prst="rect">
            <a:avLst/>
          </a:prstGeom>
        </p:spPr>
      </p:pic>
      <p:sp>
        <p:nvSpPr>
          <p:cNvPr id="10" name="Rounded Rectangle 5">
            <a:extLst>
              <a:ext uri="{FF2B5EF4-FFF2-40B4-BE49-F238E27FC236}">
                <a16:creationId xmlns:a16="http://schemas.microsoft.com/office/drawing/2014/main" id="{44F94A2E-192B-4867-975F-1798C4F08CDB}"/>
              </a:ext>
            </a:extLst>
          </p:cNvPr>
          <p:cNvSpPr/>
          <p:nvPr/>
        </p:nvSpPr>
        <p:spPr>
          <a:xfrm flipH="1" flipV="1">
            <a:off x="2584704" y="2871086"/>
            <a:ext cx="804672" cy="2164209"/>
          </a:xfrm>
          <a:prstGeom prst="roundRect">
            <a:avLst>
              <a:gd name="adj" fmla="val 4727"/>
            </a:avLst>
          </a:prstGeom>
          <a:solidFill>
            <a:srgbClr val="FFFC00">
              <a:alpha val="24706"/>
            </a:srgbClr>
          </a:solidFill>
          <a:ln w="3810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06E8BBDC-3D4C-4A20-8AAF-BC4E0D9EA82F}"/>
              </a:ext>
            </a:extLst>
          </p:cNvPr>
          <p:cNvSpPr/>
          <p:nvPr/>
        </p:nvSpPr>
        <p:spPr>
          <a:xfrm flipH="1" flipV="1">
            <a:off x="2523744" y="6230112"/>
            <a:ext cx="865632" cy="609600"/>
          </a:xfrm>
          <a:prstGeom prst="roundRect">
            <a:avLst>
              <a:gd name="adj" fmla="val 4727"/>
            </a:avLst>
          </a:prstGeom>
          <a:solidFill>
            <a:srgbClr val="FFFC00">
              <a:alpha val="24706"/>
            </a:srgbClr>
          </a:solidFill>
          <a:ln w="3810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E789950A-23DF-4326-AEFD-174B26053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</p:spPr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973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see VM info on Linux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Andale Mono" charset="0"/>
                <a:ea typeface="Andale Mono" charset="0"/>
                <a:cs typeface="Andale Mono" charset="0"/>
              </a:rPr>
              <a:t>cat /proc/</a:t>
            </a:r>
            <a:r>
              <a:rPr lang="en-US" sz="2800" dirty="0" err="1">
                <a:latin typeface="Andale Mono" charset="0"/>
                <a:ea typeface="Andale Mono" charset="0"/>
                <a:cs typeface="Andale Mono" charset="0"/>
              </a:rPr>
              <a:t>meminfo</a:t>
            </a:r>
            <a:endParaRPr lang="en-US" sz="2800" dirty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2800" dirty="0" err="1">
                <a:latin typeface="Andale Mono" charset="0"/>
                <a:ea typeface="Andale Mono" charset="0"/>
                <a:cs typeface="Andale Mono" charset="0"/>
              </a:rPr>
              <a:t>vmstat</a:t>
            </a:r>
            <a:endParaRPr lang="en-US" sz="2800" dirty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2800" dirty="0">
                <a:latin typeface="Andale Mono" charset="0"/>
                <a:ea typeface="Andale Mono" charset="0"/>
                <a:cs typeface="Andale Mono" charset="0"/>
              </a:rPr>
              <a:t>top</a:t>
            </a:r>
          </a:p>
          <a:p>
            <a:pPr lvl="1"/>
            <a:r>
              <a:rPr lang="en-US" dirty="0"/>
              <a:t>(resident)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7788" y="1"/>
            <a:ext cx="2514922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62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90B1A-3442-4874-B4E6-97DED5FE6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Requesting memory from the OS – </a:t>
            </a:r>
            <a:r>
              <a:rPr lang="en-US" dirty="0" err="1"/>
              <a:t>brk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35E5E-97DD-4C93-9F2C-1691C54F4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call to change data segment size (the program “break”)</a:t>
            </a:r>
          </a:p>
          <a:p>
            <a:pPr lvl="1"/>
            <a:r>
              <a:rPr lang="en-US" dirty="0"/>
              <a:t>Either set a new virtual address pointer for top of data segment</a:t>
            </a:r>
          </a:p>
          <a:p>
            <a:pPr lvl="1"/>
            <a:r>
              <a:rPr lang="en-US" dirty="0"/>
              <a:t>Or increment the size of the data segment by N bytes</a:t>
            </a:r>
          </a:p>
          <a:p>
            <a:pPr lvl="1"/>
            <a:endParaRPr lang="en-US" dirty="0"/>
          </a:p>
          <a:p>
            <a:r>
              <a:rPr lang="en-US" dirty="0"/>
              <a:t>These are the old system calls to dynamically change program memory</a:t>
            </a:r>
          </a:p>
          <a:p>
            <a:pPr lvl="1"/>
            <a:r>
              <a:rPr lang="en-US" dirty="0"/>
              <a:t>How malloc creates space</a:t>
            </a:r>
          </a:p>
          <a:p>
            <a:pPr lvl="1"/>
            <a:endParaRPr lang="en-US" dirty="0"/>
          </a:p>
          <a:p>
            <a:r>
              <a:rPr lang="en-US" b="0" i="0" dirty="0">
                <a:solidFill>
                  <a:srgbClr val="202122"/>
                </a:solidFill>
                <a:effectLst/>
              </a:rPr>
              <a:t>“</a:t>
            </a:r>
            <a:r>
              <a:rPr lang="en-US" b="0" i="0" dirty="0" err="1">
                <a:solidFill>
                  <a:srgbClr val="202122"/>
                </a:solidFill>
                <a:effectLst/>
              </a:rPr>
              <a:t>sbrk</a:t>
            </a:r>
            <a:r>
              <a:rPr lang="en-US" b="0" i="0" dirty="0">
                <a:solidFill>
                  <a:srgbClr val="202122"/>
                </a:solidFill>
                <a:effectLst/>
              </a:rPr>
              <a:t>() and </a:t>
            </a:r>
            <a:r>
              <a:rPr lang="en-US" b="0" i="0" dirty="0" err="1">
                <a:solidFill>
                  <a:srgbClr val="202122"/>
                </a:solidFill>
                <a:effectLst/>
              </a:rPr>
              <a:t>brk</a:t>
            </a:r>
            <a:r>
              <a:rPr lang="en-US" b="0" i="0" dirty="0">
                <a:solidFill>
                  <a:srgbClr val="202122"/>
                </a:solidFill>
                <a:effectLst/>
              </a:rPr>
              <a:t>() are considered legacy even by 1997 standards”</a:t>
            </a:r>
          </a:p>
          <a:p>
            <a:pPr lvl="1"/>
            <a:r>
              <a:rPr lang="en-US" dirty="0">
                <a:solidFill>
                  <a:srgbClr val="202122"/>
                </a:solidFill>
              </a:rPr>
              <a:t>Removed from POSIX in 2001</a:t>
            </a:r>
          </a:p>
          <a:p>
            <a:pPr lvl="1"/>
            <a:r>
              <a:rPr lang="en-US" dirty="0">
                <a:solidFill>
                  <a:srgbClr val="202122"/>
                </a:solidFill>
              </a:rPr>
              <a:t>Still exists in some form in lots of OSes (including Nautilus)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A8024-6FA5-479C-8F80-8EB2DAF13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18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271B0-90C3-4CD0-8295-E7DA37B77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requesting memory from the OS – </a:t>
            </a:r>
            <a:r>
              <a:rPr lang="en-US" dirty="0" err="1"/>
              <a:t>mmap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9DAD4-9471-428A-8051-823821D7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Map (or </a:t>
            </a:r>
            <a:r>
              <a:rPr lang="en-US" dirty="0" err="1"/>
              <a:t>unmap</a:t>
            </a:r>
            <a:r>
              <a:rPr lang="en-US" dirty="0"/>
              <a:t>) files or devices into memory</a:t>
            </a:r>
          </a:p>
          <a:p>
            <a:endParaRPr lang="en-US" dirty="0"/>
          </a:p>
          <a:p>
            <a:r>
              <a:rPr lang="en-US" dirty="0"/>
              <a:t>Given a file, places the file in the process’s virtual address space</a:t>
            </a:r>
          </a:p>
          <a:p>
            <a:pPr lvl="1"/>
            <a:r>
              <a:rPr lang="en-US" dirty="0"/>
              <a:t>Process can request an address to place it at, which OS </a:t>
            </a:r>
            <a:r>
              <a:rPr lang="en-US" i="1" dirty="0"/>
              <a:t>might</a:t>
            </a:r>
            <a:r>
              <a:rPr lang="en-US" dirty="0"/>
              <a:t> follow</a:t>
            </a:r>
          </a:p>
          <a:p>
            <a:pPr lvl="1"/>
            <a:endParaRPr lang="en-US" dirty="0"/>
          </a:p>
          <a:p>
            <a:r>
              <a:rPr lang="en-US" dirty="0"/>
              <a:t>Given flag MAP_ANONYMOUS, creates empty memory</a:t>
            </a:r>
          </a:p>
          <a:p>
            <a:pPr lvl="1"/>
            <a:r>
              <a:rPr lang="en-US" dirty="0"/>
              <a:t>Initialized to zero and accessible from process</a:t>
            </a:r>
          </a:p>
          <a:p>
            <a:pPr lvl="1"/>
            <a:r>
              <a:rPr lang="en-US" dirty="0"/>
              <a:t>Malloc implementation uses this</a:t>
            </a:r>
          </a:p>
          <a:p>
            <a:pPr lvl="1"/>
            <a:endParaRPr lang="en-US" dirty="0"/>
          </a:p>
          <a:p>
            <a:r>
              <a:rPr lang="en-US" dirty="0"/>
              <a:t>Many other options</a:t>
            </a:r>
          </a:p>
          <a:p>
            <a:pPr lvl="1"/>
            <a:r>
              <a:rPr lang="en-US" dirty="0"/>
              <a:t>Create huge page, create memory for a stack, shared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C729C-1D6C-4BE8-BD1B-C88201BDF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139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Paging in modern OS</a:t>
            </a:r>
          </a:p>
          <a:p>
            <a:endParaRPr lang="en-US" dirty="0"/>
          </a:p>
          <a:p>
            <a:r>
              <a:rPr lang="en-US" b="1" dirty="0"/>
              <a:t>Memory Hierarchy</a:t>
            </a:r>
          </a:p>
          <a:p>
            <a:endParaRPr lang="en-US" dirty="0"/>
          </a:p>
          <a:p>
            <a:r>
              <a:rPr lang="en-US" dirty="0"/>
              <a:t>Swapping</a:t>
            </a:r>
          </a:p>
          <a:p>
            <a:pPr lvl="1"/>
            <a:r>
              <a:rPr lang="en-US" dirty="0"/>
              <a:t>Page Replacement Policies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268478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Hierarchy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  <p:pic>
        <p:nvPicPr>
          <p:cNvPr id="6" name="Google Shape;136;p3">
            <a:extLst>
              <a:ext uri="{FF2B5EF4-FFF2-40B4-BE49-F238E27FC236}">
                <a16:creationId xmlns:a16="http://schemas.microsoft.com/office/drawing/2014/main" id="{644869EA-8CCD-4589-9B75-35F14972C79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4488" y="1098550"/>
            <a:ext cx="9053512" cy="538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8928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86FF9-51E5-40B4-B798-0F00C9FE1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OS view on registers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D4EE5-4A69-4853-842A-5BAFCF485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Illusion: separate set for each process</a:t>
            </a:r>
          </a:p>
          <a:p>
            <a:endParaRPr lang="en-US" dirty="0"/>
          </a:p>
          <a:p>
            <a:r>
              <a:rPr lang="en-US" dirty="0"/>
              <a:t>Reality: separate set for each core (or each thread in a core)</a:t>
            </a:r>
          </a:p>
          <a:p>
            <a:endParaRPr lang="en-US" dirty="0"/>
          </a:p>
          <a:p>
            <a:r>
              <a:rPr lang="en-US" dirty="0"/>
              <a:t>OS needs to save and update registers whenever the currently running process changes</a:t>
            </a:r>
          </a:p>
          <a:p>
            <a:endParaRPr lang="en-US" dirty="0"/>
          </a:p>
          <a:p>
            <a:r>
              <a:rPr lang="en-US" dirty="0"/>
              <a:t>Process and hardware handle moving memory into registers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D7549-9ED0-4535-B031-DC9401592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234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A182-8FD1-4A30-A848-0C2DDE96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OS view on caches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E535E-4741-4BCB-85F7-B4D13C5AA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Mostly ignore them, handled by the hardware automatically</a:t>
            </a:r>
          </a:p>
          <a:p>
            <a:pPr lvl="1"/>
            <a:r>
              <a:rPr lang="en-US" dirty="0"/>
              <a:t>Occasionally might need to clear them for security purposes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Addresses in the caches are either entirely physical addresses</a:t>
            </a:r>
          </a:p>
          <a:p>
            <a:r>
              <a:rPr lang="en-US" dirty="0"/>
              <a:t>Or are virtually indexed, physically tagged</a:t>
            </a:r>
          </a:p>
          <a:p>
            <a:pPr lvl="1"/>
            <a:r>
              <a:rPr lang="en-US" dirty="0"/>
              <a:t>Cache lookup and TLB lookup happen in parallel</a:t>
            </a:r>
          </a:p>
          <a:p>
            <a:pPr lvl="1"/>
            <a:r>
              <a:rPr lang="en-US" dirty="0"/>
              <a:t>TLB result is used as Tag for cache to determine if there was a hit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25A60-EFDA-4922-8CF1-6F9F75B3D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100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95345-7F71-434B-A539-8D56FD5F5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OS view on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5E005-BBD4-470A-9087-36143D29E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Managed through virtual memory translation</a:t>
            </a:r>
          </a:p>
          <a:p>
            <a:pPr lvl="1"/>
            <a:r>
              <a:rPr lang="en-US" dirty="0"/>
              <a:t>Paging (or Segmentation) that we talked about last time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OS chooses which portions of processes go in RAM</a:t>
            </a:r>
          </a:p>
          <a:p>
            <a:pPr lvl="1"/>
            <a:r>
              <a:rPr lang="en-US" dirty="0"/>
              <a:t>Other portions of memory get “swapped” to disk</a:t>
            </a:r>
          </a:p>
          <a:p>
            <a:pPr lvl="1"/>
            <a:r>
              <a:rPr lang="en-US" dirty="0"/>
              <a:t>Writeable memory regions (stack, heap, global data) must be preserved</a:t>
            </a:r>
          </a:p>
          <a:p>
            <a:pPr lvl="1"/>
            <a:r>
              <a:rPr lang="en-US" dirty="0"/>
              <a:t>Read-only memory regions (code) can be reloaded from original location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E5EF3-1A7E-49D7-A71F-7CC82668D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918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987AB-FF37-4F25-9AAF-78D94504F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OS view on disk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D56B3-3B24-49C0-865B-4EE0AFE22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Non-volatile memory store</a:t>
            </a:r>
          </a:p>
          <a:p>
            <a:pPr lvl="1"/>
            <a:r>
              <a:rPr lang="en-US" dirty="0"/>
              <a:t>Everything else on the system disappears when power is removed</a:t>
            </a:r>
            <a:br>
              <a:rPr lang="en-US" dirty="0"/>
            </a:br>
            <a:r>
              <a:rPr lang="en-US" dirty="0"/>
              <a:t>(and cannot be trusted across reboots)</a:t>
            </a:r>
          </a:p>
          <a:p>
            <a:endParaRPr lang="en-US" dirty="0"/>
          </a:p>
          <a:p>
            <a:r>
              <a:rPr lang="en-US" dirty="0"/>
              <a:t>Backing store for lots of information</a:t>
            </a:r>
          </a:p>
          <a:p>
            <a:pPr lvl="1"/>
            <a:r>
              <a:rPr lang="en-US" dirty="0"/>
              <a:t>Boot information: via “Master Boot Record” on disk</a:t>
            </a:r>
          </a:p>
          <a:p>
            <a:pPr lvl="1"/>
            <a:r>
              <a:rPr lang="en-US" dirty="0"/>
              <a:t>Filesystem, which the OS manages access to through system calls</a:t>
            </a:r>
          </a:p>
          <a:p>
            <a:pPr lvl="1"/>
            <a:r>
              <a:rPr lang="en-US" dirty="0"/>
              <a:t>Swap space, which the OS moves extra pages in and out of</a:t>
            </a:r>
          </a:p>
          <a:p>
            <a:pPr lvl="2"/>
            <a:r>
              <a:rPr lang="en-US" dirty="0"/>
              <a:t>Disk is significantly bigger than RAM, so this will work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Disk is a device that the OS manages and reads in “blocks”</a:t>
            </a:r>
          </a:p>
          <a:p>
            <a:pPr lvl="1"/>
            <a:r>
              <a:rPr lang="en-US" dirty="0"/>
              <a:t>Compare to memory, which is directly addressed by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704B5-0EEF-4D1A-B2AD-CAE0E2FF9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06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Insight into how virtual memory is used and what it looks like in today’s systems.</a:t>
            </a:r>
          </a:p>
          <a:p>
            <a:endParaRPr lang="en-US" dirty="0"/>
          </a:p>
          <a:p>
            <a:r>
              <a:rPr lang="en-US" dirty="0"/>
              <a:t>Review of the memory hierarchy and how the OS interacts with each level.</a:t>
            </a:r>
          </a:p>
          <a:p>
            <a:endParaRPr lang="en-US" dirty="0"/>
          </a:p>
          <a:p>
            <a:r>
              <a:rPr lang="en-US" dirty="0"/>
              <a:t>Introduce swapping as a mechanism for enabling more virtual memory than physical memory.</a:t>
            </a:r>
          </a:p>
          <a:p>
            <a:endParaRPr lang="en-US" dirty="0"/>
          </a:p>
          <a:p>
            <a:r>
              <a:rPr lang="en-US" dirty="0"/>
              <a:t>Explore several page replacement policies that control swapping.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562450-325E-40CB-A9D7-B1D8D4217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Traditional hard disk drives (HDDs) use magnetic regions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549BD-FDF4-4751-B1F5-4444AF16A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  <p:pic>
        <p:nvPicPr>
          <p:cNvPr id="7" name="Google Shape;401;g5e7b2e43bd_3_177">
            <a:extLst>
              <a:ext uri="{FF2B5EF4-FFF2-40B4-BE49-F238E27FC236}">
                <a16:creationId xmlns:a16="http://schemas.microsoft.com/office/drawing/2014/main" id="{3BE70325-C07F-4F6D-BEED-11F9D2B4766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76591" y="1100137"/>
            <a:ext cx="8080209" cy="5438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9732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31599-348B-4734-AAF8-F275A6437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state drives (SSDs) use flash memory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D4891D4-4FBA-4FB6-9C66-D47F39FEA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1899" y="1143000"/>
            <a:ext cx="3998495" cy="5029200"/>
          </a:xfrm>
        </p:spPr>
        <p:txBody>
          <a:bodyPr/>
          <a:lstStyle/>
          <a:p>
            <a:r>
              <a:rPr lang="en-US" dirty="0"/>
              <a:t>Still non-volatile</a:t>
            </a:r>
          </a:p>
          <a:p>
            <a:endParaRPr lang="en-US" dirty="0"/>
          </a:p>
          <a:p>
            <a:r>
              <a:rPr lang="en-US" dirty="0"/>
              <a:t>Significantly faster</a:t>
            </a:r>
          </a:p>
          <a:p>
            <a:pPr lvl="1"/>
            <a:r>
              <a:rPr lang="en-US" dirty="0"/>
              <a:t>0.1 </a:t>
            </a:r>
            <a:r>
              <a:rPr lang="en-US" dirty="0" err="1"/>
              <a:t>ms</a:t>
            </a:r>
            <a:r>
              <a:rPr lang="en-US" dirty="0"/>
              <a:t> to access</a:t>
            </a:r>
            <a:br>
              <a:rPr lang="en-US" dirty="0"/>
            </a:br>
            <a:r>
              <a:rPr lang="en-US" dirty="0"/>
              <a:t>(10 </a:t>
            </a:r>
            <a:r>
              <a:rPr lang="en-US" dirty="0" err="1"/>
              <a:t>ms</a:t>
            </a:r>
            <a:r>
              <a:rPr lang="en-US" dirty="0"/>
              <a:t> for disk)</a:t>
            </a:r>
          </a:p>
          <a:p>
            <a:pPr lvl="1"/>
            <a:endParaRPr lang="en-US" dirty="0"/>
          </a:p>
          <a:p>
            <a:r>
              <a:rPr lang="en-US" dirty="0"/>
              <a:t>More limited lifetime than disk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DBED7C-8257-45EF-A02F-CC2B10DE6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  <p:pic>
        <p:nvPicPr>
          <p:cNvPr id="5" name="Google Shape;524;p67">
            <a:extLst>
              <a:ext uri="{FF2B5EF4-FFF2-40B4-BE49-F238E27FC236}">
                <a16:creationId xmlns:a16="http://schemas.microsoft.com/office/drawing/2014/main" id="{64914AB8-DF50-4FB7-B459-7034D186370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7595" y="1207059"/>
            <a:ext cx="3752896" cy="3371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525;p67">
            <a:extLst>
              <a:ext uri="{FF2B5EF4-FFF2-40B4-BE49-F238E27FC236}">
                <a16:creationId xmlns:a16="http://schemas.microsoft.com/office/drawing/2014/main" id="{9898294B-F7A1-43A8-B878-D059ED1BBE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8484" y="1325302"/>
            <a:ext cx="3388221" cy="1020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526;p67">
            <a:extLst>
              <a:ext uri="{FF2B5EF4-FFF2-40B4-BE49-F238E27FC236}">
                <a16:creationId xmlns:a16="http://schemas.microsoft.com/office/drawing/2014/main" id="{B81601EE-15FA-4F0F-9175-DDB48851F64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164" y="2377447"/>
            <a:ext cx="2230292" cy="211506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527;p67">
            <a:extLst>
              <a:ext uri="{FF2B5EF4-FFF2-40B4-BE49-F238E27FC236}">
                <a16:creationId xmlns:a16="http://schemas.microsoft.com/office/drawing/2014/main" id="{39A05B12-426F-48E9-BAD8-34FC13018B12}"/>
              </a:ext>
            </a:extLst>
          </p:cNvPr>
          <p:cNvSpPr txBox="1"/>
          <p:nvPr/>
        </p:nvSpPr>
        <p:spPr>
          <a:xfrm>
            <a:off x="607595" y="4871461"/>
            <a:ext cx="7342959" cy="14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NMOS transistor with an additional conductor between gate and source/drain which “traps” electrons. The presence/absence is a 1 or 0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4389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Paging in modern OS</a:t>
            </a:r>
          </a:p>
          <a:p>
            <a:endParaRPr lang="en-US" dirty="0"/>
          </a:p>
          <a:p>
            <a:r>
              <a:rPr lang="en-US" dirty="0"/>
              <a:t>Memory Hierarchy</a:t>
            </a:r>
          </a:p>
          <a:p>
            <a:endParaRPr lang="en-US" dirty="0"/>
          </a:p>
          <a:p>
            <a:r>
              <a:rPr lang="en-US" b="1" dirty="0"/>
              <a:t>Swapping</a:t>
            </a:r>
          </a:p>
          <a:p>
            <a:pPr lvl="1"/>
            <a:r>
              <a:rPr lang="en-US" dirty="0"/>
              <a:t>Page Replacement Policies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233262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F15D6-8F9F-42AB-8BD6-98441AD88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swapping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CD02C-BA00-4A92-BEC3-2BC07B5EE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Processes should be independent of the amount of physical memory</a:t>
            </a:r>
          </a:p>
          <a:p>
            <a:pPr lvl="1"/>
            <a:r>
              <a:rPr lang="en-US" dirty="0"/>
              <a:t>Should be correct, even if not performant</a:t>
            </a:r>
          </a:p>
          <a:p>
            <a:pPr lvl="1"/>
            <a:endParaRPr lang="en-US" dirty="0"/>
          </a:p>
          <a:p>
            <a:r>
              <a:rPr lang="en-US" dirty="0"/>
              <a:t>OS goal: support processes when not enough physical memory</a:t>
            </a:r>
          </a:p>
          <a:p>
            <a:pPr lvl="1"/>
            <a:r>
              <a:rPr lang="en-US" dirty="0"/>
              <a:t>Multiple processes combining to more than physical memory</a:t>
            </a:r>
          </a:p>
          <a:p>
            <a:pPr lvl="1"/>
            <a:r>
              <a:rPr lang="en-US" dirty="0"/>
              <a:t>Single process with very large address space</a:t>
            </a:r>
          </a:p>
          <a:p>
            <a:pPr lvl="2"/>
            <a:r>
              <a:rPr lang="en-US" dirty="0"/>
              <a:t>Video games: Red Dead Redemption 2 – 150 GB</a:t>
            </a:r>
          </a:p>
          <a:p>
            <a:pPr lvl="2"/>
            <a:r>
              <a:rPr lang="en-US" dirty="0"/>
              <a:t>Large-scale data processing: Compiling Android – 16 GB</a:t>
            </a:r>
          </a:p>
          <a:p>
            <a:pPr lvl="2"/>
            <a:endParaRPr lang="en-US" dirty="0"/>
          </a:p>
          <a:p>
            <a:r>
              <a:rPr lang="en-US" dirty="0"/>
              <a:t>OS provides illusion of more physical memory by using disk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F620C-6C34-4150-9FEE-E44D5F0C3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963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9D100-A583-48B0-A642-C392D6005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Locality of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A7D93-2EBC-4A08-8544-995163109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disk is involved with memory, won’t this be ridiculously slow?</a:t>
            </a:r>
          </a:p>
          <a:p>
            <a:endParaRPr lang="en-US" dirty="0"/>
          </a:p>
          <a:p>
            <a:r>
              <a:rPr lang="en-US" dirty="0"/>
              <a:t>Leverage </a:t>
            </a:r>
            <a:r>
              <a:rPr lang="en-US" i="1" dirty="0"/>
              <a:t>locality of reference </a:t>
            </a:r>
            <a:r>
              <a:rPr lang="en-US" dirty="0"/>
              <a:t>within process</a:t>
            </a:r>
          </a:p>
          <a:p>
            <a:pPr lvl="1"/>
            <a:r>
              <a:rPr lang="en-US" b="1" dirty="0"/>
              <a:t>Spatial</a:t>
            </a:r>
            <a:r>
              <a:rPr lang="en-US" dirty="0"/>
              <a:t>: memory addresses near referenced address likely to be next</a:t>
            </a:r>
          </a:p>
          <a:p>
            <a:pPr lvl="1"/>
            <a:r>
              <a:rPr lang="en-US" b="1" dirty="0"/>
              <a:t>Temporal</a:t>
            </a:r>
            <a:r>
              <a:rPr lang="en-US" dirty="0"/>
              <a:t>: referenced addresses likely to be referenced again</a:t>
            </a:r>
          </a:p>
          <a:p>
            <a:pPr lvl="1"/>
            <a:r>
              <a:rPr lang="en-US" dirty="0"/>
              <a:t>Processes spend majority of time in a small portion of code</a:t>
            </a:r>
          </a:p>
          <a:p>
            <a:pPr lvl="2"/>
            <a:r>
              <a:rPr lang="en-US" dirty="0"/>
              <a:t>Estimate: 90% of time spent in 10% of code (loops)</a:t>
            </a:r>
          </a:p>
          <a:p>
            <a:endParaRPr lang="en-US" dirty="0"/>
          </a:p>
          <a:p>
            <a:r>
              <a:rPr lang="en-US" dirty="0"/>
              <a:t>Implication</a:t>
            </a:r>
          </a:p>
          <a:p>
            <a:pPr lvl="1"/>
            <a:r>
              <a:rPr lang="en-US" dirty="0"/>
              <a:t>Process only uses small amount of address space at any moment</a:t>
            </a:r>
          </a:p>
          <a:p>
            <a:pPr lvl="1"/>
            <a:r>
              <a:rPr lang="en-US" dirty="0"/>
              <a:t>Only small amount of address space needs to be in physical memory</a:t>
            </a:r>
          </a:p>
          <a:p>
            <a:pPr lvl="1"/>
            <a:r>
              <a:rPr lang="en-US" dirty="0"/>
              <a:t>RAM acts as a sort of cache for program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BAC39C-87AA-4320-85FB-57E28507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831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CE2EF-D8D9-4F4B-BFD6-B360A863D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swapping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BB85C-AE38-43C1-96D2-D49A5D7B3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OS moves unreferenced pages to disk</a:t>
            </a:r>
          </a:p>
          <a:p>
            <a:endParaRPr lang="en-US" dirty="0"/>
          </a:p>
          <a:p>
            <a:r>
              <a:rPr lang="en-US" dirty="0"/>
              <a:t>Processes can still run when not all pages are in physical memory</a:t>
            </a:r>
          </a:p>
          <a:p>
            <a:r>
              <a:rPr lang="en-US" dirty="0"/>
              <a:t>OS and hardware cooperate to make memory available when needed</a:t>
            </a:r>
          </a:p>
          <a:p>
            <a:pPr lvl="1"/>
            <a:r>
              <a:rPr lang="en-US" dirty="0"/>
              <a:t>Same behavior as if all of address space always was in memory</a:t>
            </a:r>
          </a:p>
          <a:p>
            <a:pPr lvl="1"/>
            <a:r>
              <a:rPr lang="en-US" dirty="0"/>
              <a:t>Except in terms of time, but processes don’t know about time…</a:t>
            </a:r>
          </a:p>
          <a:p>
            <a:pPr lvl="1"/>
            <a:endParaRPr lang="en-US" dirty="0"/>
          </a:p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OS needs </a:t>
            </a:r>
            <a:r>
              <a:rPr lang="en-US" b="1" dirty="0"/>
              <a:t>mechanism</a:t>
            </a:r>
            <a:r>
              <a:rPr lang="en-US" dirty="0"/>
              <a:t> to identify location of address space pages on disk</a:t>
            </a:r>
            <a:br>
              <a:rPr lang="en-US" dirty="0"/>
            </a:br>
            <a:r>
              <a:rPr lang="en-US" dirty="0"/>
              <a:t>and move them into RAM when necessary</a:t>
            </a:r>
          </a:p>
          <a:p>
            <a:pPr lvl="1"/>
            <a:r>
              <a:rPr lang="en-US" dirty="0"/>
              <a:t>OS needs </a:t>
            </a:r>
            <a:r>
              <a:rPr lang="en-US" b="1" dirty="0"/>
              <a:t>policy</a:t>
            </a:r>
            <a:r>
              <a:rPr lang="en-US" dirty="0"/>
              <a:t> to determine which pages go in RAM or disk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D03A68-30E4-47E2-BBAD-D48DEB563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1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91DE2-4DE3-4EE7-A1B6-B9F8DB51E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 of swapping and paging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0E595-6A4F-4EB8-9B55-99CF5FFDD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Processes have memory pages, which are distributed among RAM and Disk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Processes 0, 1, and 2 are partially in RAM</a:t>
            </a:r>
          </a:p>
          <a:p>
            <a:pPr lvl="1"/>
            <a:r>
              <a:rPr lang="en-US" dirty="0"/>
              <a:t>Process 3 is entirely in “swap space” on disk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4C908B-38E7-4F4E-8E9F-03B31A954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AC5F64-0677-4F1F-B358-8CC9F5C10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094" y="3778250"/>
            <a:ext cx="7861300" cy="2578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693C01-C2D4-4332-A793-91B9270B2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38" y="4931885"/>
            <a:ext cx="2108706" cy="14244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0DBE78-7BC4-4180-95C6-01070E412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66" y="4014558"/>
            <a:ext cx="2620253" cy="99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268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Paging on Windows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275805" cy="5029200"/>
          </a:xfrm>
        </p:spPr>
        <p:txBody>
          <a:bodyPr/>
          <a:lstStyle/>
          <a:p>
            <a:r>
              <a:rPr lang="en-US" dirty="0"/>
              <a:t>Windows lets you see and even set the size of swap space on disk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B6413-344D-415A-BC87-E027A2432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272" y="228600"/>
            <a:ext cx="414342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042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D7F85-A79F-40EC-8F71-EDC65A444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Mechanisms to support swapping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C07BD-6132-4F7A-B8FD-634EB2F30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Each page in virtual address space lives in a location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Physical memory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Disk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Nowhere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Extend page tables with an extra bit – present</a:t>
            </a:r>
          </a:p>
          <a:p>
            <a:pPr lvl="1"/>
            <a:r>
              <a:rPr lang="en-US" dirty="0"/>
              <a:t>Physical Page Number, Permissions, Valid, Present</a:t>
            </a:r>
          </a:p>
          <a:p>
            <a:pPr lvl="2"/>
            <a:r>
              <a:rPr lang="en-US" dirty="0"/>
              <a:t>Page in memory, valid and present</a:t>
            </a:r>
          </a:p>
          <a:p>
            <a:pPr lvl="2"/>
            <a:r>
              <a:rPr lang="en-US" dirty="0"/>
              <a:t>Page on disk, valid but not present</a:t>
            </a:r>
          </a:p>
          <a:p>
            <a:pPr lvl="3"/>
            <a:r>
              <a:rPr lang="en-US" dirty="0"/>
              <a:t>Page Table Entry points to block on disk instead!</a:t>
            </a:r>
          </a:p>
          <a:p>
            <a:pPr lvl="3"/>
            <a:r>
              <a:rPr lang="en-US" dirty="0"/>
              <a:t>Trap to OS on reference</a:t>
            </a:r>
          </a:p>
          <a:p>
            <a:pPr lvl="2"/>
            <a:r>
              <a:rPr lang="en-US" dirty="0"/>
              <a:t>Invalid page, not valid not present and bad permissions</a:t>
            </a:r>
          </a:p>
          <a:p>
            <a:pPr lvl="3"/>
            <a:r>
              <a:rPr lang="en-US" dirty="0"/>
              <a:t>Trap to OS on reference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78845-B71D-4EBC-9183-DD9E32428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1333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7BD92-72ED-4829-9402-380D2E982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Extraneous bits in page table entry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1E4B1-E7CA-4BF2-8759-C8875F109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966570" cy="5029200"/>
          </a:xfrm>
        </p:spPr>
        <p:txBody>
          <a:bodyPr/>
          <a:lstStyle/>
          <a:p>
            <a:r>
              <a:rPr lang="en-US" dirty="0"/>
              <a:t>Page Base Address can be reused to hold disk block</a:t>
            </a:r>
          </a:p>
          <a:p>
            <a:endParaRPr lang="en-US" dirty="0"/>
          </a:p>
          <a:p>
            <a:r>
              <a:rPr lang="en-US" dirty="0"/>
              <a:t>Dirty bit</a:t>
            </a:r>
          </a:p>
          <a:p>
            <a:pPr lvl="1"/>
            <a:r>
              <a:rPr lang="en-US" dirty="0"/>
              <a:t>Whether page has been modified</a:t>
            </a:r>
          </a:p>
          <a:p>
            <a:pPr lvl="1"/>
            <a:r>
              <a:rPr lang="en-US" dirty="0"/>
              <a:t>If page needs to be swapped out, only preserve if modified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FFEFB-4506-49C8-BE1B-17C055C84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03CCA3-97C0-4BDE-A5E9-E200AC13AF0A}"/>
              </a:ext>
            </a:extLst>
          </p:cNvPr>
          <p:cNvGrpSpPr/>
          <p:nvPr/>
        </p:nvGrpSpPr>
        <p:grpSpPr>
          <a:xfrm>
            <a:off x="4634610" y="1143000"/>
            <a:ext cx="6945784" cy="4025900"/>
            <a:chOff x="6316578" y="1895302"/>
            <a:chExt cx="5565112" cy="322563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3E4DC3A-7D05-477F-AE3B-67F1E10B9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16578" y="1895302"/>
              <a:ext cx="5565112" cy="3225638"/>
            </a:xfrm>
            <a:prstGeom prst="rect">
              <a:avLst/>
            </a:prstGeom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6D16F7D-0DA0-4985-B48A-34A4CECC6A33}"/>
                </a:ext>
              </a:extLst>
            </p:cNvPr>
            <p:cNvSpPr/>
            <p:nvPr/>
          </p:nvSpPr>
          <p:spPr>
            <a:xfrm flipH="1" flipV="1">
              <a:off x="11677933" y="2375590"/>
              <a:ext cx="155327" cy="526942"/>
            </a:xfrm>
            <a:prstGeom prst="roundRect">
              <a:avLst>
                <a:gd name="adj" fmla="val 4727"/>
              </a:avLst>
            </a:prstGeom>
            <a:solidFill>
              <a:srgbClr val="FFFC00">
                <a:alpha val="25490"/>
              </a:srgbClr>
            </a:solidFill>
            <a:ln w="38100">
              <a:solidFill>
                <a:schemeClr val="accent4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3788195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Paging in modern OS</a:t>
            </a:r>
          </a:p>
          <a:p>
            <a:endParaRPr lang="en-US" dirty="0"/>
          </a:p>
          <a:p>
            <a:r>
              <a:rPr lang="en-US" dirty="0"/>
              <a:t>Memory Hierarchy</a:t>
            </a:r>
          </a:p>
          <a:p>
            <a:endParaRPr lang="en-US" dirty="0"/>
          </a:p>
          <a:p>
            <a:r>
              <a:rPr lang="en-US" dirty="0"/>
              <a:t>Swapping</a:t>
            </a:r>
          </a:p>
          <a:p>
            <a:pPr lvl="1"/>
            <a:r>
              <a:rPr lang="en-US" dirty="0"/>
              <a:t>Page Replacement Policies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825917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567D9-84D2-46DC-9DB5-8A211F7C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a memory access with swapping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FC46D-10C0-4776-97C7-3EEED2A98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Hardware checks TLB for virtual address</a:t>
            </a:r>
          </a:p>
          <a:p>
            <a:pPr lvl="1"/>
            <a:r>
              <a:rPr lang="en-US" dirty="0"/>
              <a:t>If Hit, address translation complete AND page in physical memory</a:t>
            </a:r>
            <a:br>
              <a:rPr lang="en-US" dirty="0"/>
            </a:br>
            <a:r>
              <a:rPr lang="en-US" sz="1100" dirty="0"/>
              <a:t>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Hardware (or OS) walks page tables</a:t>
            </a:r>
          </a:p>
          <a:p>
            <a:pPr lvl="1"/>
            <a:r>
              <a:rPr lang="en-US" dirty="0"/>
              <a:t>If valid and present, then page in physical memory</a:t>
            </a:r>
            <a:br>
              <a:rPr lang="en-US" dirty="0"/>
            </a:br>
            <a:r>
              <a:rPr lang="en-US" sz="1100" dirty="0"/>
              <a:t>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Trap into OS</a:t>
            </a:r>
          </a:p>
          <a:p>
            <a:pPr lvl="1"/>
            <a:r>
              <a:rPr lang="en-US" dirty="0"/>
              <a:t>If invalid or bad permissions, fault process (segmentation fault)</a:t>
            </a:r>
          </a:p>
          <a:p>
            <a:pPr lvl="1"/>
            <a:r>
              <a:rPr lang="en-US" dirty="0"/>
              <a:t>If valid but not present</a:t>
            </a:r>
          </a:p>
          <a:p>
            <a:pPr lvl="2"/>
            <a:r>
              <a:rPr lang="en-US" dirty="0"/>
              <a:t>If memory is full, select a victim page in memory to replace</a:t>
            </a:r>
          </a:p>
          <a:p>
            <a:pPr lvl="3"/>
            <a:r>
              <a:rPr lang="en-US" dirty="0"/>
              <a:t>If modified (dirty), write to disk</a:t>
            </a:r>
          </a:p>
          <a:p>
            <a:pPr lvl="3"/>
            <a:r>
              <a:rPr lang="en-US" dirty="0"/>
              <a:t>Invalidate TLB entry for that page</a:t>
            </a:r>
          </a:p>
          <a:p>
            <a:pPr lvl="2"/>
            <a:r>
              <a:rPr lang="en-US" dirty="0"/>
              <a:t>OS reads referenced page from disk into memory</a:t>
            </a:r>
          </a:p>
          <a:p>
            <a:pPr lvl="2"/>
            <a:r>
              <a:rPr lang="en-US" dirty="0"/>
              <a:t>Page table is updated, present bit is set</a:t>
            </a:r>
          </a:p>
          <a:p>
            <a:pPr lvl="2"/>
            <a:r>
              <a:rPr lang="en-US" dirty="0"/>
              <a:t>Resume process execution (could be really complicated on CISC machines)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CBC51-D12A-439B-9D5E-CDD90803D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3766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D3374-AD76-485F-9309-4927585F6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page faults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7B051-2BCC-4731-80DE-2EB1F5FB7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Minor/soft</a:t>
            </a:r>
            <a:r>
              <a:rPr lang="en-US" dirty="0"/>
              <a:t>: Page is loaded in memory, but PTE is not configured:</a:t>
            </a:r>
          </a:p>
          <a:p>
            <a:pPr lvl="1"/>
            <a:r>
              <a:rPr lang="en-US" dirty="0"/>
              <a:t>Memory could be a shared library already in memory from another process.</a:t>
            </a:r>
          </a:p>
          <a:p>
            <a:pPr lvl="1"/>
            <a:r>
              <a:rPr lang="en-US" dirty="0"/>
              <a:t>OS could be tracking accesses to this page. (hardware without a dirty bit)</a:t>
            </a:r>
          </a:p>
          <a:p>
            <a:pPr marL="457200" lvl="1" indent="0">
              <a:buNone/>
            </a:pPr>
            <a:r>
              <a:rPr lang="en-US" dirty="0"/>
              <a:t>Response: update the PTE.</a:t>
            </a:r>
          </a:p>
          <a:p>
            <a:r>
              <a:rPr lang="en-US" b="1" dirty="0"/>
              <a:t>Major/hard</a:t>
            </a:r>
            <a:r>
              <a:rPr lang="en-US" dirty="0"/>
              <a:t>: A disk access will be needed:</a:t>
            </a:r>
          </a:p>
          <a:p>
            <a:pPr lvl="1"/>
            <a:r>
              <a:rPr lang="en-US" dirty="0"/>
              <a:t>Anonymous page (process data) may have been swapped out.</a:t>
            </a:r>
          </a:p>
          <a:p>
            <a:pPr lvl="1"/>
            <a:r>
              <a:rPr lang="en-US" dirty="0"/>
              <a:t>Lazy-loading program executable.</a:t>
            </a:r>
          </a:p>
          <a:p>
            <a:pPr marL="457200" lvl="1" indent="0">
              <a:buNone/>
            </a:pPr>
            <a:r>
              <a:rPr lang="en-US" dirty="0"/>
              <a:t>Response: load the page from disk</a:t>
            </a:r>
          </a:p>
          <a:p>
            <a:r>
              <a:rPr lang="en-US" b="1" dirty="0"/>
              <a:t>Invalid</a:t>
            </a:r>
            <a:r>
              <a:rPr lang="en-US" dirty="0"/>
              <a:t>: User program misbehaved:</a:t>
            </a:r>
          </a:p>
          <a:p>
            <a:pPr lvl="1"/>
            <a:r>
              <a:rPr lang="en-US" dirty="0"/>
              <a:t>Dereference null or invalid pointer.</a:t>
            </a:r>
          </a:p>
          <a:p>
            <a:pPr lvl="1"/>
            <a:r>
              <a:rPr lang="en-US" dirty="0"/>
              <a:t>Write to page that is read-only.</a:t>
            </a:r>
          </a:p>
          <a:p>
            <a:pPr lvl="1"/>
            <a:r>
              <a:rPr lang="en-US" dirty="0"/>
              <a:t>Execute code on a page that is not executable (for security).</a:t>
            </a:r>
          </a:p>
          <a:p>
            <a:pPr marL="457200" lvl="1" indent="0">
              <a:buNone/>
            </a:pPr>
            <a:r>
              <a:rPr lang="en-US" dirty="0"/>
              <a:t>Response: terminate the process.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A2F4D-2989-4DEF-ABC8-50449BB78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791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4E0F4-B9FA-4E88-B3BE-40D7AEE41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Policies to determine swapping evictions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8C6F6-CCA6-4FA6-ACAE-9013B8587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minimize the number of page faults</a:t>
            </a:r>
          </a:p>
          <a:p>
            <a:pPr lvl="1"/>
            <a:r>
              <a:rPr lang="en-US" dirty="0"/>
              <a:t>Page faults need to read/write from disk and are very slow</a:t>
            </a:r>
          </a:p>
          <a:p>
            <a:pPr lvl="1"/>
            <a:r>
              <a:rPr lang="en-US" dirty="0"/>
              <a:t>So the OS can take plenty of time to make a </a:t>
            </a:r>
            <a:r>
              <a:rPr lang="en-US" i="1" dirty="0"/>
              <a:t>good</a:t>
            </a:r>
            <a:r>
              <a:rPr lang="en-US" dirty="0"/>
              <a:t> decision</a:t>
            </a:r>
          </a:p>
          <a:p>
            <a:pPr lvl="1"/>
            <a:endParaRPr lang="en-US" dirty="0"/>
          </a:p>
          <a:p>
            <a:r>
              <a:rPr lang="en-US" dirty="0"/>
              <a:t>OS has two decisions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Page Selection</a:t>
            </a:r>
          </a:p>
          <a:p>
            <a:pPr lvl="2"/>
            <a:r>
              <a:rPr lang="en-US" dirty="0"/>
              <a:t>When should a page be brought into memory?</a:t>
            </a:r>
            <a:br>
              <a:rPr lang="en-US" dirty="0"/>
            </a:b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Page Replacement</a:t>
            </a:r>
          </a:p>
          <a:p>
            <a:pPr lvl="2"/>
            <a:r>
              <a:rPr lang="en-US" dirty="0"/>
              <a:t>When should a page be swapped into disk?</a:t>
            </a:r>
          </a:p>
          <a:p>
            <a:pPr lvl="2"/>
            <a:r>
              <a:rPr lang="en-US" dirty="0"/>
              <a:t>Which page should be swapped out of physical memory?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EB6C3C-CF3E-4DCD-BBF3-7B69F8C70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484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98EC6-9235-4835-87D2-CF910D417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we load in pages? (page selection)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C46B0-9B3C-4C95-858C-5A6C98F5E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Demand paging: Load page only when page fault occurs</a:t>
            </a:r>
          </a:p>
          <a:p>
            <a:pPr lvl="1"/>
            <a:r>
              <a:rPr lang="en-US" dirty="0"/>
              <a:t>Intuition: Wait until page must absolutely be in memory </a:t>
            </a:r>
          </a:p>
          <a:p>
            <a:pPr lvl="1"/>
            <a:r>
              <a:rPr lang="en-US" dirty="0"/>
              <a:t>When process starts: No pages are loaded in memory </a:t>
            </a:r>
          </a:p>
          <a:p>
            <a:pPr lvl="1"/>
            <a:r>
              <a:rPr lang="en-US" dirty="0"/>
              <a:t>Problems: Pay cost of page fault for every newly accessed page</a:t>
            </a:r>
          </a:p>
          <a:p>
            <a:pPr lvl="1"/>
            <a:endParaRPr lang="en-US" dirty="0"/>
          </a:p>
          <a:p>
            <a:r>
              <a:rPr lang="en-US" dirty="0"/>
              <a:t>Pre-paging (prefetching): Load page before referenced</a:t>
            </a:r>
          </a:p>
          <a:p>
            <a:pPr lvl="1"/>
            <a:r>
              <a:rPr lang="en-US" dirty="0"/>
              <a:t>OS predicts future accesses and brings pages into memory early</a:t>
            </a:r>
          </a:p>
          <a:p>
            <a:pPr lvl="1"/>
            <a:r>
              <a:rPr lang="en-US" dirty="0"/>
              <a:t>Works well for some access patterns (e.g., sequential)</a:t>
            </a:r>
          </a:p>
          <a:p>
            <a:pPr lvl="1"/>
            <a:endParaRPr lang="en-US" dirty="0"/>
          </a:p>
          <a:p>
            <a:r>
              <a:rPr lang="en-US" dirty="0"/>
              <a:t>Hints: Combine above with user-supplied hints about page references</a:t>
            </a:r>
          </a:p>
          <a:p>
            <a:pPr lvl="1"/>
            <a:r>
              <a:rPr lang="en-US" dirty="0"/>
              <a:t>User specifies: may need page in future, don’t need this page anymore, or sequential access pattern, ...</a:t>
            </a:r>
          </a:p>
          <a:p>
            <a:pPr lvl="1"/>
            <a:r>
              <a:rPr lang="en-US" dirty="0"/>
              <a:t>Example: </a:t>
            </a:r>
            <a:r>
              <a:rPr lang="en-US" dirty="0" err="1">
                <a:latin typeface="Consolas" panose="020B0609020204030204" pitchFamily="49" charset="0"/>
              </a:rPr>
              <a:t>madvise</a:t>
            </a:r>
            <a:r>
              <a:rPr lang="en-US" dirty="0"/>
              <a:t>() in POSIX – “give advice about use of memory”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1B0D2-EF6B-4FBE-AF83-1A444A3D2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9910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BDEC2-F7A7-4158-A984-5CCC86008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we swap out pages? (page replacement)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189C3-F7F2-4065-A793-037E3241C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Demand swapping: whenever the page fault actually occurs</a:t>
            </a:r>
          </a:p>
          <a:p>
            <a:pPr lvl="1"/>
            <a:r>
              <a:rPr lang="en-US" dirty="0"/>
              <a:t>Simplest method</a:t>
            </a:r>
          </a:p>
          <a:p>
            <a:pPr lvl="1"/>
            <a:r>
              <a:rPr lang="en-US" dirty="0"/>
              <a:t>Swap actually occurs asynchronously</a:t>
            </a:r>
          </a:p>
          <a:p>
            <a:pPr lvl="2"/>
            <a:r>
              <a:rPr lang="en-US" dirty="0"/>
              <a:t>Start the disk I/O and block the process that faulted</a:t>
            </a:r>
          </a:p>
          <a:p>
            <a:endParaRPr lang="en-US" dirty="0"/>
          </a:p>
          <a:p>
            <a:r>
              <a:rPr lang="en-US" dirty="0"/>
              <a:t>Background swapping: preemptively when RAM is getting full</a:t>
            </a:r>
          </a:p>
          <a:p>
            <a:pPr lvl="1"/>
            <a:r>
              <a:rPr lang="en-US" dirty="0"/>
              <a:t>Background service in kernel periodically runs (</a:t>
            </a:r>
            <a:r>
              <a:rPr lang="en-US" dirty="0" err="1"/>
              <a:t>kswapd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If number of free physical pages &lt; “low water mark”, evict a bunch</a:t>
            </a:r>
          </a:p>
          <a:p>
            <a:pPr lvl="2"/>
            <a:r>
              <a:rPr lang="en-US" dirty="0"/>
              <a:t>Writing many pages to disk in one operation is way more efficient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AF6EF-882A-473B-B045-77EB6252E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9291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80180-70FA-4BD0-B318-1217CADC3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687FB-6206-4429-8090-B00E598EC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Thrashing: when swapping happens frequently</a:t>
            </a:r>
          </a:p>
          <a:p>
            <a:pPr lvl="1"/>
            <a:r>
              <a:rPr lang="en-US" dirty="0"/>
              <a:t>Policy could be bad (working set keeps getting swapped to disk)</a:t>
            </a:r>
          </a:p>
          <a:p>
            <a:pPr lvl="1"/>
            <a:r>
              <a:rPr lang="en-US" dirty="0"/>
              <a:t>More likely RAM is too small</a:t>
            </a:r>
          </a:p>
          <a:p>
            <a:endParaRPr lang="en-US" dirty="0"/>
          </a:p>
          <a:p>
            <a:r>
              <a:rPr lang="en-US" dirty="0"/>
              <a:t>Frequent swapping slows down the whole computer to a crawl</a:t>
            </a:r>
          </a:p>
          <a:p>
            <a:pPr lvl="1"/>
            <a:r>
              <a:rPr lang="en-US" dirty="0"/>
              <a:t>Constantly waiting on disk I/O</a:t>
            </a:r>
          </a:p>
          <a:p>
            <a:pPr lvl="1"/>
            <a:endParaRPr lang="en-US" dirty="0"/>
          </a:p>
          <a:p>
            <a:r>
              <a:rPr lang="en-US" dirty="0"/>
              <a:t>Solution for thrashing</a:t>
            </a:r>
          </a:p>
          <a:p>
            <a:pPr lvl="1"/>
            <a:r>
              <a:rPr lang="en-US" dirty="0"/>
              <a:t>Kill processes until it stops (relieves memory pressure)</a:t>
            </a:r>
          </a:p>
          <a:p>
            <a:pPr lvl="1"/>
            <a:r>
              <a:rPr lang="en-US" dirty="0"/>
              <a:t>Install more RAM in the computer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00EFE-6C0D-47BA-87E9-8FA9F1BC2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8989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Paging in modern OS</a:t>
            </a:r>
          </a:p>
          <a:p>
            <a:endParaRPr lang="en-US" dirty="0"/>
          </a:p>
          <a:p>
            <a:r>
              <a:rPr lang="en-US" dirty="0"/>
              <a:t>Memory Hierarchy</a:t>
            </a:r>
          </a:p>
          <a:p>
            <a:endParaRPr lang="en-US" dirty="0"/>
          </a:p>
          <a:p>
            <a:r>
              <a:rPr lang="en-US" dirty="0"/>
              <a:t>Swapping</a:t>
            </a:r>
          </a:p>
          <a:p>
            <a:pPr lvl="1"/>
            <a:r>
              <a:rPr lang="en-US" b="1" dirty="0"/>
              <a:t>Page Replacement Policies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7775395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1DFEA-85EF-4364-82F3-8EB2B4690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page should be evicted?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CA95B-C6F3-436D-B144-726F5A02F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Page replacement policy</a:t>
            </a:r>
            <a:r>
              <a:rPr lang="en-US" dirty="0"/>
              <a:t> determines page to evict</a:t>
            </a:r>
          </a:p>
          <a:p>
            <a:endParaRPr lang="en-US" dirty="0"/>
          </a:p>
          <a:p>
            <a:r>
              <a:rPr lang="en-US" dirty="0"/>
              <a:t>Very similar process as cache eviction or TLB eviction</a:t>
            </a:r>
          </a:p>
          <a:p>
            <a:pPr lvl="1"/>
            <a:r>
              <a:rPr lang="en-US" dirty="0"/>
              <a:t>Misses are expensive, so make sure you evict the right page</a:t>
            </a:r>
          </a:p>
          <a:p>
            <a:pPr lvl="1"/>
            <a:r>
              <a:rPr lang="en-US" dirty="0"/>
              <a:t>Page faults are extremely long, so a sophisticated policy is possible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C327DD-0C5C-422C-BC72-F46FEF79F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4979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4D064-EACC-443B-92C3-3F00655F6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page replacement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33B43-6ACC-4D11-9154-D85D263A6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Optimal page replacement</a:t>
            </a:r>
          </a:p>
          <a:p>
            <a:pPr lvl="1"/>
            <a:r>
              <a:rPr lang="en-US" dirty="0"/>
              <a:t>Evict page that will be accessed furthest in the future</a:t>
            </a:r>
          </a:p>
          <a:p>
            <a:endParaRPr lang="en-US" dirty="0"/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Guaranteed to minimize the number of page faults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Requires the OS to predict the future and therefore cannot exist</a:t>
            </a:r>
          </a:p>
          <a:p>
            <a:pPr lvl="1"/>
            <a:endParaRPr lang="en-US" dirty="0"/>
          </a:p>
          <a:p>
            <a:r>
              <a:rPr lang="en-US" dirty="0"/>
              <a:t>Performance upper bound</a:t>
            </a:r>
          </a:p>
          <a:p>
            <a:pPr lvl="1"/>
            <a:r>
              <a:rPr lang="en-US" dirty="0"/>
              <a:t>This is the best anything can do, so it is useful to compare against</a:t>
            </a:r>
          </a:p>
          <a:p>
            <a:pPr lvl="1"/>
            <a:r>
              <a:rPr lang="en-US" dirty="0"/>
              <a:t>Still has misses due to cold-start and capacity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957DF-BCD7-4BDD-84DB-4197248E7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885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61A74-4680-4DF9-8D3B-DD4CF248B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First-In-First-Out replacement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D1C8A-E9B6-4DFE-81CB-30D989A2B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FIFO replacement</a:t>
            </a:r>
          </a:p>
          <a:p>
            <a:pPr lvl="1"/>
            <a:r>
              <a:rPr lang="en-US" dirty="0"/>
              <a:t>Evict page that has been in memory the longest</a:t>
            </a:r>
            <a:br>
              <a:rPr lang="en-US" dirty="0"/>
            </a:br>
            <a:endParaRPr lang="en-US" dirty="0"/>
          </a:p>
          <a:p>
            <a:r>
              <a:rPr lang="en-US" dirty="0"/>
              <a:t>Advantages</a:t>
            </a:r>
          </a:p>
          <a:p>
            <a:pPr lvl="2"/>
            <a:r>
              <a:rPr lang="en-US" dirty="0"/>
              <a:t>Fair as all pages have equal residency</a:t>
            </a:r>
          </a:p>
          <a:p>
            <a:pPr lvl="2"/>
            <a:r>
              <a:rPr lang="en-US" dirty="0"/>
              <a:t>Easy to implement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Disadvantages</a:t>
            </a:r>
          </a:p>
          <a:p>
            <a:pPr lvl="2"/>
            <a:r>
              <a:rPr lang="en-US" dirty="0"/>
              <a:t>Some pages of memory are always needed (stack)</a:t>
            </a:r>
          </a:p>
          <a:p>
            <a:pPr lvl="3"/>
            <a:r>
              <a:rPr lang="en-US" dirty="0"/>
              <a:t>Memory doesn’t really need “fairness” like processes did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53271-CB7D-4340-A5CF-49CBD53E3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42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3D243-14E2-405F-84A1-85B0614AE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management of processes with paging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3CD45-915E-4514-860F-E4BD7D75A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loading a process</a:t>
            </a:r>
          </a:p>
          <a:p>
            <a:pPr lvl="1"/>
            <a:r>
              <a:rPr lang="en-US" dirty="0"/>
              <a:t>OS places actual memory into physical pages in RAM</a:t>
            </a:r>
          </a:p>
          <a:p>
            <a:pPr lvl="1"/>
            <a:r>
              <a:rPr lang="en-US" dirty="0"/>
              <a:t>OS creates page table for the process</a:t>
            </a:r>
          </a:p>
          <a:p>
            <a:pPr lvl="2"/>
            <a:r>
              <a:rPr lang="en-US" dirty="0"/>
              <a:t>OS decides access permissions to different pages</a:t>
            </a:r>
          </a:p>
          <a:p>
            <a:pPr lvl="2"/>
            <a:r>
              <a:rPr lang="en-US" dirty="0"/>
              <a:t>OS connects to shared libraries already in RAM</a:t>
            </a:r>
          </a:p>
          <a:p>
            <a:pPr lvl="1"/>
            <a:endParaRPr lang="en-US" dirty="0"/>
          </a:p>
          <a:p>
            <a:r>
              <a:rPr lang="en-US" dirty="0"/>
              <a:t>When a context switch occurs</a:t>
            </a:r>
          </a:p>
          <a:p>
            <a:pPr lvl="1"/>
            <a:r>
              <a:rPr lang="en-US" dirty="0"/>
              <a:t>OS changes which page table is in use (%CR3 register in x86)</a:t>
            </a:r>
          </a:p>
          <a:p>
            <a:pPr lvl="1"/>
            <a:endParaRPr lang="en-US" dirty="0"/>
          </a:p>
          <a:p>
            <a:r>
              <a:rPr lang="en-US" dirty="0"/>
              <a:t>When a fault occurs</a:t>
            </a:r>
          </a:p>
          <a:p>
            <a:pPr lvl="1"/>
            <a:r>
              <a:rPr lang="en-US" dirty="0"/>
              <a:t>OS decides how to handle it. (Invalid access or missing page?)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0892A-A51E-443E-847B-3FC8E4967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647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3B069-1C59-4B71-B258-D921FC260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Recently Used replacement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7FC04-8011-462B-AA4E-B28114E06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LRU replacement</a:t>
            </a:r>
          </a:p>
          <a:p>
            <a:pPr lvl="1"/>
            <a:r>
              <a:rPr lang="en-US" dirty="0"/>
              <a:t>Replace page not accessed for longest time</a:t>
            </a:r>
          </a:p>
          <a:p>
            <a:pPr lvl="1"/>
            <a:r>
              <a:rPr lang="en-US" dirty="0"/>
              <a:t>Using the past to predict the future (temporal locality)</a:t>
            </a:r>
          </a:p>
          <a:p>
            <a:pPr lvl="1"/>
            <a:endParaRPr lang="en-US" dirty="0"/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With locality, LRU approximates Optimal</a:t>
            </a:r>
          </a:p>
          <a:p>
            <a:pPr lvl="1"/>
            <a:endParaRPr lang="en-US" dirty="0"/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Harder to implement as we need to track when pages are accessed</a:t>
            </a:r>
          </a:p>
          <a:p>
            <a:pPr lvl="1"/>
            <a:r>
              <a:rPr lang="en-US" dirty="0"/>
              <a:t>Cyclical patterns can make LRU fail (bigger concern for cache than RAM)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CA80F8-1876-467C-BEBF-9AB578EB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26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A385-85D4-46B9-81E5-70D31A253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simple replacement policies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DB303-79B4-48F0-91C9-BB3A1A809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BE20BDF-3A96-4F0F-8135-BE984EF98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353619"/>
              </p:ext>
            </p:extLst>
          </p:nvPr>
        </p:nvGraphicFramePr>
        <p:xfrm>
          <a:off x="176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75300423-856D-4821-9D40-E0E6C0E01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576142"/>
              </p:ext>
            </p:extLst>
          </p:nvPr>
        </p:nvGraphicFramePr>
        <p:xfrm>
          <a:off x="4940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1A7DEAC4-231F-447B-9F0B-069CD593D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951185"/>
              </p:ext>
            </p:extLst>
          </p:nvPr>
        </p:nvGraphicFramePr>
        <p:xfrm>
          <a:off x="811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7FD510-8616-4776-92D3-4B1D46491243}"/>
              </a:ext>
            </a:extLst>
          </p:cNvPr>
          <p:cNvCxnSpPr>
            <a:cxnSpLocks/>
          </p:cNvCxnSpPr>
          <p:nvPr/>
        </p:nvCxnSpPr>
        <p:spPr>
          <a:xfrm>
            <a:off x="1371600" y="3644900"/>
            <a:ext cx="0" cy="16383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E9B51E-51B9-4894-8206-4EC37B0FB3BA}"/>
              </a:ext>
            </a:extLst>
          </p:cNvPr>
          <p:cNvSpPr txBox="1"/>
          <p:nvPr/>
        </p:nvSpPr>
        <p:spPr>
          <a:xfrm>
            <a:off x="607595" y="3975100"/>
            <a:ext cx="69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692C0-37E2-4823-B2F0-860DAC21D793}"/>
              </a:ext>
            </a:extLst>
          </p:cNvPr>
          <p:cNvSpPr txBox="1"/>
          <p:nvPr/>
        </p:nvSpPr>
        <p:spPr>
          <a:xfrm>
            <a:off x="2235205" y="1421368"/>
            <a:ext cx="11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Optimal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D8B8BE-CFF6-46D7-9522-21F4AA180671}"/>
              </a:ext>
            </a:extLst>
          </p:cNvPr>
          <p:cNvSpPr txBox="1"/>
          <p:nvPr/>
        </p:nvSpPr>
        <p:spPr>
          <a:xfrm>
            <a:off x="5435600" y="1421368"/>
            <a:ext cx="107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FIFO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6C9543-C18F-401A-B45B-446594E7BBE0}"/>
              </a:ext>
            </a:extLst>
          </p:cNvPr>
          <p:cNvSpPr txBox="1"/>
          <p:nvPr/>
        </p:nvSpPr>
        <p:spPr>
          <a:xfrm>
            <a:off x="8610600" y="1419304"/>
            <a:ext cx="105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LRU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65E443-4E4A-4D7C-8144-91C494A392CD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70556" y="1799272"/>
            <a:ext cx="959844" cy="143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EA1164-6A6E-4965-8C9F-B97D8663A15D}"/>
              </a:ext>
            </a:extLst>
          </p:cNvPr>
          <p:cNvSpPr txBox="1"/>
          <p:nvPr/>
        </p:nvSpPr>
        <p:spPr>
          <a:xfrm>
            <a:off x="328206" y="1152941"/>
            <a:ext cx="1284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Requested</a:t>
            </a:r>
          </a:p>
        </p:txBody>
      </p:sp>
    </p:spTree>
    <p:extLst>
      <p:ext uri="{BB962C8B-B14F-4D97-AF65-F5344CB8AC3E}">
        <p14:creationId xmlns:p14="http://schemas.microsoft.com/office/powerpoint/2010/main" val="9167977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A385-85D4-46B9-81E5-70D31A253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simple replacement policies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DB303-79B4-48F0-91C9-BB3A1A809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BE20BDF-3A96-4F0F-8135-BE984EF98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388417"/>
              </p:ext>
            </p:extLst>
          </p:nvPr>
        </p:nvGraphicFramePr>
        <p:xfrm>
          <a:off x="176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75300423-856D-4821-9D40-E0E6C0E01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426711"/>
              </p:ext>
            </p:extLst>
          </p:nvPr>
        </p:nvGraphicFramePr>
        <p:xfrm>
          <a:off x="4940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1A7DEAC4-231F-447B-9F0B-069CD593D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7715"/>
              </p:ext>
            </p:extLst>
          </p:nvPr>
        </p:nvGraphicFramePr>
        <p:xfrm>
          <a:off x="811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7FD510-8616-4776-92D3-4B1D46491243}"/>
              </a:ext>
            </a:extLst>
          </p:cNvPr>
          <p:cNvCxnSpPr>
            <a:cxnSpLocks/>
          </p:cNvCxnSpPr>
          <p:nvPr/>
        </p:nvCxnSpPr>
        <p:spPr>
          <a:xfrm>
            <a:off x="1371600" y="3644900"/>
            <a:ext cx="0" cy="16383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E9B51E-51B9-4894-8206-4EC37B0FB3BA}"/>
              </a:ext>
            </a:extLst>
          </p:cNvPr>
          <p:cNvSpPr txBox="1"/>
          <p:nvPr/>
        </p:nvSpPr>
        <p:spPr>
          <a:xfrm>
            <a:off x="607595" y="3975100"/>
            <a:ext cx="69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692C0-37E2-4823-B2F0-860DAC21D793}"/>
              </a:ext>
            </a:extLst>
          </p:cNvPr>
          <p:cNvSpPr txBox="1"/>
          <p:nvPr/>
        </p:nvSpPr>
        <p:spPr>
          <a:xfrm>
            <a:off x="2235205" y="1421368"/>
            <a:ext cx="11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Optimal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D8B8BE-CFF6-46D7-9522-21F4AA180671}"/>
              </a:ext>
            </a:extLst>
          </p:cNvPr>
          <p:cNvSpPr txBox="1"/>
          <p:nvPr/>
        </p:nvSpPr>
        <p:spPr>
          <a:xfrm>
            <a:off x="5435600" y="1421368"/>
            <a:ext cx="107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FIFO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6C9543-C18F-401A-B45B-446594E7BBE0}"/>
              </a:ext>
            </a:extLst>
          </p:cNvPr>
          <p:cNvSpPr txBox="1"/>
          <p:nvPr/>
        </p:nvSpPr>
        <p:spPr>
          <a:xfrm>
            <a:off x="8610600" y="1419304"/>
            <a:ext cx="105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LRU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65E443-4E4A-4D7C-8144-91C494A392CD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70556" y="1799272"/>
            <a:ext cx="959844" cy="143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EA1164-6A6E-4965-8C9F-B97D8663A15D}"/>
              </a:ext>
            </a:extLst>
          </p:cNvPr>
          <p:cNvSpPr txBox="1"/>
          <p:nvPr/>
        </p:nvSpPr>
        <p:spPr>
          <a:xfrm>
            <a:off x="328206" y="1152941"/>
            <a:ext cx="1284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Requested</a:t>
            </a:r>
          </a:p>
        </p:txBody>
      </p:sp>
    </p:spTree>
    <p:extLst>
      <p:ext uri="{BB962C8B-B14F-4D97-AF65-F5344CB8AC3E}">
        <p14:creationId xmlns:p14="http://schemas.microsoft.com/office/powerpoint/2010/main" val="7138051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A385-85D4-46B9-81E5-70D31A253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simple replacement policies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DB303-79B4-48F0-91C9-BB3A1A809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BE20BDF-3A96-4F0F-8135-BE984EF98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981753"/>
              </p:ext>
            </p:extLst>
          </p:nvPr>
        </p:nvGraphicFramePr>
        <p:xfrm>
          <a:off x="176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75300423-856D-4821-9D40-E0E6C0E01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350100"/>
              </p:ext>
            </p:extLst>
          </p:nvPr>
        </p:nvGraphicFramePr>
        <p:xfrm>
          <a:off x="4940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1A7DEAC4-231F-447B-9F0B-069CD593D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220457"/>
              </p:ext>
            </p:extLst>
          </p:nvPr>
        </p:nvGraphicFramePr>
        <p:xfrm>
          <a:off x="811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7FD510-8616-4776-92D3-4B1D46491243}"/>
              </a:ext>
            </a:extLst>
          </p:cNvPr>
          <p:cNvCxnSpPr>
            <a:cxnSpLocks/>
          </p:cNvCxnSpPr>
          <p:nvPr/>
        </p:nvCxnSpPr>
        <p:spPr>
          <a:xfrm>
            <a:off x="1371600" y="3644900"/>
            <a:ext cx="0" cy="16383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E9B51E-51B9-4894-8206-4EC37B0FB3BA}"/>
              </a:ext>
            </a:extLst>
          </p:cNvPr>
          <p:cNvSpPr txBox="1"/>
          <p:nvPr/>
        </p:nvSpPr>
        <p:spPr>
          <a:xfrm>
            <a:off x="607595" y="3975100"/>
            <a:ext cx="69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692C0-37E2-4823-B2F0-860DAC21D793}"/>
              </a:ext>
            </a:extLst>
          </p:cNvPr>
          <p:cNvSpPr txBox="1"/>
          <p:nvPr/>
        </p:nvSpPr>
        <p:spPr>
          <a:xfrm>
            <a:off x="2235205" y="1421368"/>
            <a:ext cx="11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Optimal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D8B8BE-CFF6-46D7-9522-21F4AA180671}"/>
              </a:ext>
            </a:extLst>
          </p:cNvPr>
          <p:cNvSpPr txBox="1"/>
          <p:nvPr/>
        </p:nvSpPr>
        <p:spPr>
          <a:xfrm>
            <a:off x="5435600" y="1421368"/>
            <a:ext cx="107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FIFO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6C9543-C18F-401A-B45B-446594E7BBE0}"/>
              </a:ext>
            </a:extLst>
          </p:cNvPr>
          <p:cNvSpPr txBox="1"/>
          <p:nvPr/>
        </p:nvSpPr>
        <p:spPr>
          <a:xfrm>
            <a:off x="8610600" y="1419304"/>
            <a:ext cx="105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LRU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65E443-4E4A-4D7C-8144-91C494A392CD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70556" y="1799272"/>
            <a:ext cx="959844" cy="143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EA1164-6A6E-4965-8C9F-B97D8663A15D}"/>
              </a:ext>
            </a:extLst>
          </p:cNvPr>
          <p:cNvSpPr txBox="1"/>
          <p:nvPr/>
        </p:nvSpPr>
        <p:spPr>
          <a:xfrm>
            <a:off x="328206" y="1152941"/>
            <a:ext cx="1284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Requested</a:t>
            </a:r>
          </a:p>
        </p:txBody>
      </p:sp>
    </p:spTree>
    <p:extLst>
      <p:ext uri="{BB962C8B-B14F-4D97-AF65-F5344CB8AC3E}">
        <p14:creationId xmlns:p14="http://schemas.microsoft.com/office/powerpoint/2010/main" val="18042596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A385-85D4-46B9-81E5-70D31A253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simple replacement policies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DB303-79B4-48F0-91C9-BB3A1A809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BE20BDF-3A96-4F0F-8135-BE984EF98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093375"/>
              </p:ext>
            </p:extLst>
          </p:nvPr>
        </p:nvGraphicFramePr>
        <p:xfrm>
          <a:off x="176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75300423-856D-4821-9D40-E0E6C0E01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237754"/>
              </p:ext>
            </p:extLst>
          </p:nvPr>
        </p:nvGraphicFramePr>
        <p:xfrm>
          <a:off x="4940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1A7DEAC4-231F-447B-9F0B-069CD593D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900537"/>
              </p:ext>
            </p:extLst>
          </p:nvPr>
        </p:nvGraphicFramePr>
        <p:xfrm>
          <a:off x="811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7FD510-8616-4776-92D3-4B1D46491243}"/>
              </a:ext>
            </a:extLst>
          </p:cNvPr>
          <p:cNvCxnSpPr>
            <a:cxnSpLocks/>
          </p:cNvCxnSpPr>
          <p:nvPr/>
        </p:nvCxnSpPr>
        <p:spPr>
          <a:xfrm>
            <a:off x="1371600" y="3644900"/>
            <a:ext cx="0" cy="16383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E9B51E-51B9-4894-8206-4EC37B0FB3BA}"/>
              </a:ext>
            </a:extLst>
          </p:cNvPr>
          <p:cNvSpPr txBox="1"/>
          <p:nvPr/>
        </p:nvSpPr>
        <p:spPr>
          <a:xfrm>
            <a:off x="607595" y="3975100"/>
            <a:ext cx="69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692C0-37E2-4823-B2F0-860DAC21D793}"/>
              </a:ext>
            </a:extLst>
          </p:cNvPr>
          <p:cNvSpPr txBox="1"/>
          <p:nvPr/>
        </p:nvSpPr>
        <p:spPr>
          <a:xfrm>
            <a:off x="2235205" y="1421368"/>
            <a:ext cx="11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Optimal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D8B8BE-CFF6-46D7-9522-21F4AA180671}"/>
              </a:ext>
            </a:extLst>
          </p:cNvPr>
          <p:cNvSpPr txBox="1"/>
          <p:nvPr/>
        </p:nvSpPr>
        <p:spPr>
          <a:xfrm>
            <a:off x="5435600" y="1421368"/>
            <a:ext cx="107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FIFO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6C9543-C18F-401A-B45B-446594E7BBE0}"/>
              </a:ext>
            </a:extLst>
          </p:cNvPr>
          <p:cNvSpPr txBox="1"/>
          <p:nvPr/>
        </p:nvSpPr>
        <p:spPr>
          <a:xfrm>
            <a:off x="8610600" y="1419304"/>
            <a:ext cx="105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LRU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65E443-4E4A-4D7C-8144-91C494A392CD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70556" y="1799272"/>
            <a:ext cx="959844" cy="143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EA1164-6A6E-4965-8C9F-B97D8663A15D}"/>
              </a:ext>
            </a:extLst>
          </p:cNvPr>
          <p:cNvSpPr txBox="1"/>
          <p:nvPr/>
        </p:nvSpPr>
        <p:spPr>
          <a:xfrm>
            <a:off x="328206" y="1152941"/>
            <a:ext cx="1284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Requested</a:t>
            </a:r>
          </a:p>
        </p:txBody>
      </p:sp>
    </p:spTree>
    <p:extLst>
      <p:ext uri="{BB962C8B-B14F-4D97-AF65-F5344CB8AC3E}">
        <p14:creationId xmlns:p14="http://schemas.microsoft.com/office/powerpoint/2010/main" val="13868104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A385-85D4-46B9-81E5-70D31A253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simple replacement policies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DB303-79B4-48F0-91C9-BB3A1A809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BE20BDF-3A96-4F0F-8135-BE984EF98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20206"/>
              </p:ext>
            </p:extLst>
          </p:nvPr>
        </p:nvGraphicFramePr>
        <p:xfrm>
          <a:off x="176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75300423-856D-4821-9D40-E0E6C0E01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690626"/>
              </p:ext>
            </p:extLst>
          </p:nvPr>
        </p:nvGraphicFramePr>
        <p:xfrm>
          <a:off x="4940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1A7DEAC4-231F-447B-9F0B-069CD593D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610022"/>
              </p:ext>
            </p:extLst>
          </p:nvPr>
        </p:nvGraphicFramePr>
        <p:xfrm>
          <a:off x="811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7FD510-8616-4776-92D3-4B1D46491243}"/>
              </a:ext>
            </a:extLst>
          </p:cNvPr>
          <p:cNvCxnSpPr>
            <a:cxnSpLocks/>
          </p:cNvCxnSpPr>
          <p:nvPr/>
        </p:nvCxnSpPr>
        <p:spPr>
          <a:xfrm>
            <a:off x="1371600" y="3644900"/>
            <a:ext cx="0" cy="16383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E9B51E-51B9-4894-8206-4EC37B0FB3BA}"/>
              </a:ext>
            </a:extLst>
          </p:cNvPr>
          <p:cNvSpPr txBox="1"/>
          <p:nvPr/>
        </p:nvSpPr>
        <p:spPr>
          <a:xfrm>
            <a:off x="607595" y="3975100"/>
            <a:ext cx="69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692C0-37E2-4823-B2F0-860DAC21D793}"/>
              </a:ext>
            </a:extLst>
          </p:cNvPr>
          <p:cNvSpPr txBox="1"/>
          <p:nvPr/>
        </p:nvSpPr>
        <p:spPr>
          <a:xfrm>
            <a:off x="2235205" y="1421368"/>
            <a:ext cx="11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Optimal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D8B8BE-CFF6-46D7-9522-21F4AA180671}"/>
              </a:ext>
            </a:extLst>
          </p:cNvPr>
          <p:cNvSpPr txBox="1"/>
          <p:nvPr/>
        </p:nvSpPr>
        <p:spPr>
          <a:xfrm>
            <a:off x="5435600" y="1421368"/>
            <a:ext cx="107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FIFO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6C9543-C18F-401A-B45B-446594E7BBE0}"/>
              </a:ext>
            </a:extLst>
          </p:cNvPr>
          <p:cNvSpPr txBox="1"/>
          <p:nvPr/>
        </p:nvSpPr>
        <p:spPr>
          <a:xfrm>
            <a:off x="8610600" y="1419304"/>
            <a:ext cx="105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LRU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65E443-4E4A-4D7C-8144-91C494A392CD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70556" y="1799272"/>
            <a:ext cx="959844" cy="143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EA1164-6A6E-4965-8C9F-B97D8663A15D}"/>
              </a:ext>
            </a:extLst>
          </p:cNvPr>
          <p:cNvSpPr txBox="1"/>
          <p:nvPr/>
        </p:nvSpPr>
        <p:spPr>
          <a:xfrm>
            <a:off x="328206" y="1152941"/>
            <a:ext cx="1284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Requested</a:t>
            </a:r>
          </a:p>
        </p:txBody>
      </p:sp>
    </p:spTree>
    <p:extLst>
      <p:ext uri="{BB962C8B-B14F-4D97-AF65-F5344CB8AC3E}">
        <p14:creationId xmlns:p14="http://schemas.microsoft.com/office/powerpoint/2010/main" val="20644484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A385-85D4-46B9-81E5-70D31A253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simple replacement policies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DB303-79B4-48F0-91C9-BB3A1A809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BE20BDF-3A96-4F0F-8135-BE984EF98CF7}"/>
              </a:ext>
            </a:extLst>
          </p:cNvPr>
          <p:cNvGraphicFramePr>
            <a:graphicFrameLocks noGrp="1"/>
          </p:cNvGraphicFramePr>
          <p:nvPr/>
        </p:nvGraphicFramePr>
        <p:xfrm>
          <a:off x="176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75300423-856D-4821-9D40-E0E6C0E010F2}"/>
              </a:ext>
            </a:extLst>
          </p:cNvPr>
          <p:cNvGraphicFramePr>
            <a:graphicFrameLocks noGrp="1"/>
          </p:cNvGraphicFramePr>
          <p:nvPr/>
        </p:nvGraphicFramePr>
        <p:xfrm>
          <a:off x="4940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1A7DEAC4-231F-447B-9F0B-069CD593DE7A}"/>
              </a:ext>
            </a:extLst>
          </p:cNvPr>
          <p:cNvGraphicFramePr>
            <a:graphicFrameLocks noGrp="1"/>
          </p:cNvGraphicFramePr>
          <p:nvPr/>
        </p:nvGraphicFramePr>
        <p:xfrm>
          <a:off x="811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7FD510-8616-4776-92D3-4B1D46491243}"/>
              </a:ext>
            </a:extLst>
          </p:cNvPr>
          <p:cNvCxnSpPr>
            <a:cxnSpLocks/>
          </p:cNvCxnSpPr>
          <p:nvPr/>
        </p:nvCxnSpPr>
        <p:spPr>
          <a:xfrm>
            <a:off x="1371600" y="3644900"/>
            <a:ext cx="0" cy="16383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E9B51E-51B9-4894-8206-4EC37B0FB3BA}"/>
              </a:ext>
            </a:extLst>
          </p:cNvPr>
          <p:cNvSpPr txBox="1"/>
          <p:nvPr/>
        </p:nvSpPr>
        <p:spPr>
          <a:xfrm>
            <a:off x="607595" y="3975100"/>
            <a:ext cx="69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692C0-37E2-4823-B2F0-860DAC21D793}"/>
              </a:ext>
            </a:extLst>
          </p:cNvPr>
          <p:cNvSpPr txBox="1"/>
          <p:nvPr/>
        </p:nvSpPr>
        <p:spPr>
          <a:xfrm>
            <a:off x="2235205" y="1421368"/>
            <a:ext cx="11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Optimal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D8B8BE-CFF6-46D7-9522-21F4AA180671}"/>
              </a:ext>
            </a:extLst>
          </p:cNvPr>
          <p:cNvSpPr txBox="1"/>
          <p:nvPr/>
        </p:nvSpPr>
        <p:spPr>
          <a:xfrm>
            <a:off x="5435600" y="1421368"/>
            <a:ext cx="107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FIFO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6C9543-C18F-401A-B45B-446594E7BBE0}"/>
              </a:ext>
            </a:extLst>
          </p:cNvPr>
          <p:cNvSpPr txBox="1"/>
          <p:nvPr/>
        </p:nvSpPr>
        <p:spPr>
          <a:xfrm>
            <a:off x="8610600" y="1419304"/>
            <a:ext cx="105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LRU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65E443-4E4A-4D7C-8144-91C494A392CD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70556" y="1799272"/>
            <a:ext cx="959844" cy="143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EA1164-6A6E-4965-8C9F-B97D8663A15D}"/>
              </a:ext>
            </a:extLst>
          </p:cNvPr>
          <p:cNvSpPr txBox="1"/>
          <p:nvPr/>
        </p:nvSpPr>
        <p:spPr>
          <a:xfrm>
            <a:off x="328206" y="1152941"/>
            <a:ext cx="1284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Requested</a:t>
            </a:r>
          </a:p>
        </p:txBody>
      </p:sp>
    </p:spTree>
    <p:extLst>
      <p:ext uri="{BB962C8B-B14F-4D97-AF65-F5344CB8AC3E}">
        <p14:creationId xmlns:p14="http://schemas.microsoft.com/office/powerpoint/2010/main" val="22503054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A385-85D4-46B9-81E5-70D31A253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simple replacement policies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DB303-79B4-48F0-91C9-BB3A1A809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BE20BDF-3A96-4F0F-8135-BE984EF98CF7}"/>
              </a:ext>
            </a:extLst>
          </p:cNvPr>
          <p:cNvGraphicFramePr>
            <a:graphicFrameLocks noGrp="1"/>
          </p:cNvGraphicFramePr>
          <p:nvPr/>
        </p:nvGraphicFramePr>
        <p:xfrm>
          <a:off x="176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75300423-856D-4821-9D40-E0E6C0E010F2}"/>
              </a:ext>
            </a:extLst>
          </p:cNvPr>
          <p:cNvGraphicFramePr>
            <a:graphicFrameLocks noGrp="1"/>
          </p:cNvGraphicFramePr>
          <p:nvPr/>
        </p:nvGraphicFramePr>
        <p:xfrm>
          <a:off x="4940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1A7DEAC4-231F-447B-9F0B-069CD593DE7A}"/>
              </a:ext>
            </a:extLst>
          </p:cNvPr>
          <p:cNvGraphicFramePr>
            <a:graphicFrameLocks noGrp="1"/>
          </p:cNvGraphicFramePr>
          <p:nvPr/>
        </p:nvGraphicFramePr>
        <p:xfrm>
          <a:off x="811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7FD510-8616-4776-92D3-4B1D46491243}"/>
              </a:ext>
            </a:extLst>
          </p:cNvPr>
          <p:cNvCxnSpPr>
            <a:cxnSpLocks/>
          </p:cNvCxnSpPr>
          <p:nvPr/>
        </p:nvCxnSpPr>
        <p:spPr>
          <a:xfrm>
            <a:off x="1371600" y="3644900"/>
            <a:ext cx="0" cy="16383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E9B51E-51B9-4894-8206-4EC37B0FB3BA}"/>
              </a:ext>
            </a:extLst>
          </p:cNvPr>
          <p:cNvSpPr txBox="1"/>
          <p:nvPr/>
        </p:nvSpPr>
        <p:spPr>
          <a:xfrm>
            <a:off x="607595" y="3975100"/>
            <a:ext cx="69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692C0-37E2-4823-B2F0-860DAC21D793}"/>
              </a:ext>
            </a:extLst>
          </p:cNvPr>
          <p:cNvSpPr txBox="1"/>
          <p:nvPr/>
        </p:nvSpPr>
        <p:spPr>
          <a:xfrm>
            <a:off x="2235205" y="1421368"/>
            <a:ext cx="11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Optimal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D8B8BE-CFF6-46D7-9522-21F4AA180671}"/>
              </a:ext>
            </a:extLst>
          </p:cNvPr>
          <p:cNvSpPr txBox="1"/>
          <p:nvPr/>
        </p:nvSpPr>
        <p:spPr>
          <a:xfrm>
            <a:off x="5435600" y="1421368"/>
            <a:ext cx="107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FIFO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6C9543-C18F-401A-B45B-446594E7BBE0}"/>
              </a:ext>
            </a:extLst>
          </p:cNvPr>
          <p:cNvSpPr txBox="1"/>
          <p:nvPr/>
        </p:nvSpPr>
        <p:spPr>
          <a:xfrm>
            <a:off x="8610600" y="1419304"/>
            <a:ext cx="105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LRU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65E443-4E4A-4D7C-8144-91C494A392CD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70556" y="1799272"/>
            <a:ext cx="959844" cy="143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EA1164-6A6E-4965-8C9F-B97D8663A15D}"/>
              </a:ext>
            </a:extLst>
          </p:cNvPr>
          <p:cNvSpPr txBox="1"/>
          <p:nvPr/>
        </p:nvSpPr>
        <p:spPr>
          <a:xfrm>
            <a:off x="328206" y="1152941"/>
            <a:ext cx="1284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Requested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91CFEA-6ACC-4D06-B81A-26B982BC97C6}"/>
              </a:ext>
            </a:extLst>
          </p:cNvPr>
          <p:cNvSpPr txBox="1"/>
          <p:nvPr/>
        </p:nvSpPr>
        <p:spPr>
          <a:xfrm>
            <a:off x="2235205" y="5499100"/>
            <a:ext cx="208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Miss rate = 40%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5BA29D-E633-4B5D-B4ED-583C487AA99F}"/>
              </a:ext>
            </a:extLst>
          </p:cNvPr>
          <p:cNvSpPr txBox="1"/>
          <p:nvPr/>
        </p:nvSpPr>
        <p:spPr>
          <a:xfrm>
            <a:off x="5410205" y="5499100"/>
            <a:ext cx="208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Miss rate = 60%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680A16-E2B6-45DD-B664-FF2CDBF6F9C3}"/>
              </a:ext>
            </a:extLst>
          </p:cNvPr>
          <p:cNvSpPr txBox="1"/>
          <p:nvPr/>
        </p:nvSpPr>
        <p:spPr>
          <a:xfrm>
            <a:off x="8585205" y="5558393"/>
            <a:ext cx="208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Miss rate = 50%</a:t>
            </a:r>
          </a:p>
        </p:txBody>
      </p:sp>
    </p:spTree>
    <p:extLst>
      <p:ext uri="{BB962C8B-B14F-4D97-AF65-F5344CB8AC3E}">
        <p14:creationId xmlns:p14="http://schemas.microsoft.com/office/powerpoint/2010/main" val="34394773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96A32-33DC-461E-86B2-F3019BAB1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LRU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F017D-ABEF-4122-847F-4E1AFA0BD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Implementing </a:t>
            </a:r>
            <a:r>
              <a:rPr lang="en-US" i="1" dirty="0"/>
              <a:t>perfect</a:t>
            </a:r>
            <a:r>
              <a:rPr lang="en-US" dirty="0"/>
              <a:t> LRU is difficult in practice</a:t>
            </a:r>
          </a:p>
          <a:p>
            <a:pPr lvl="1"/>
            <a:endParaRPr lang="en-US" dirty="0"/>
          </a:p>
          <a:p>
            <a:r>
              <a:rPr lang="en-US" dirty="0"/>
              <a:t>Software perfect LRU</a:t>
            </a:r>
          </a:p>
          <a:p>
            <a:pPr lvl="1"/>
            <a:r>
              <a:rPr lang="en-US" dirty="0"/>
              <a:t>OS maintains an ordered list of physical pages by reference time</a:t>
            </a:r>
          </a:p>
          <a:p>
            <a:pPr lvl="2"/>
            <a:r>
              <a:rPr lang="en-US" dirty="0"/>
              <a:t>When page is referenced: move to end of list</a:t>
            </a:r>
          </a:p>
          <a:p>
            <a:pPr lvl="2"/>
            <a:r>
              <a:rPr lang="en-US" dirty="0"/>
              <a:t>When swap is needed: evict front of list</a:t>
            </a:r>
          </a:p>
          <a:p>
            <a:pPr lvl="1"/>
            <a:r>
              <a:rPr lang="en-US" dirty="0"/>
              <a:t>Tradeoff: slow on memory reference, fast on replacement (unacceptable)</a:t>
            </a:r>
          </a:p>
          <a:p>
            <a:pPr lvl="1"/>
            <a:endParaRPr lang="en-US" dirty="0"/>
          </a:p>
          <a:p>
            <a:r>
              <a:rPr lang="en-US" dirty="0"/>
              <a:t>Hardware perfect LRU</a:t>
            </a:r>
          </a:p>
          <a:p>
            <a:pPr lvl="1"/>
            <a:r>
              <a:rPr lang="en-US" dirty="0"/>
              <a:t>Associate a timestamp with each physical page</a:t>
            </a:r>
          </a:p>
          <a:p>
            <a:pPr lvl="2"/>
            <a:r>
              <a:rPr lang="en-US" dirty="0"/>
              <a:t>When page is referenced: hardware updates timestamp for page</a:t>
            </a:r>
          </a:p>
          <a:p>
            <a:pPr lvl="2"/>
            <a:r>
              <a:rPr lang="en-US" dirty="0"/>
              <a:t>When swap is needed: OS searches through all pages for oldest</a:t>
            </a:r>
          </a:p>
          <a:p>
            <a:pPr lvl="1"/>
            <a:r>
              <a:rPr lang="en-US" dirty="0"/>
              <a:t>Tradeoff: fast on memory reference, extremely slow on replacement and needs special hardware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AB767-E162-4AC7-A3BE-E66672D49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871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60868-88A4-4E95-8AAE-F293539CA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AAC8F-5B58-4B66-A6C4-979A99F9C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LRU approximates Optimal anyways, so approximate a little more</a:t>
            </a:r>
          </a:p>
          <a:p>
            <a:pPr lvl="1"/>
            <a:r>
              <a:rPr lang="en-US" dirty="0"/>
              <a:t>Goal: find </a:t>
            </a:r>
            <a:r>
              <a:rPr lang="en-US" i="1" dirty="0"/>
              <a:t>an</a:t>
            </a:r>
            <a:r>
              <a:rPr lang="en-US" dirty="0"/>
              <a:t> old page, not necessarily the </a:t>
            </a:r>
            <a:r>
              <a:rPr lang="en-US" i="1" dirty="0"/>
              <a:t>oldest</a:t>
            </a:r>
            <a:r>
              <a:rPr lang="en-US" dirty="0"/>
              <a:t> page</a:t>
            </a:r>
          </a:p>
          <a:p>
            <a:pPr lvl="1"/>
            <a:endParaRPr lang="en-US" dirty="0"/>
          </a:p>
          <a:p>
            <a:r>
              <a:rPr lang="en-US" dirty="0"/>
              <a:t>Clock algorithm</a:t>
            </a:r>
          </a:p>
          <a:p>
            <a:pPr lvl="1"/>
            <a:r>
              <a:rPr lang="en-US" dirty="0"/>
              <a:t>One “accessed” bit added to each page</a:t>
            </a:r>
          </a:p>
          <a:p>
            <a:pPr lvl="2"/>
            <a:r>
              <a:rPr lang="en-US" dirty="0"/>
              <a:t>When page is referenced: accessed bit is set to one (hardware)</a:t>
            </a:r>
          </a:p>
          <a:p>
            <a:pPr lvl="2"/>
            <a:r>
              <a:rPr lang="en-US" dirty="0"/>
              <a:t>When swap is needed:</a:t>
            </a:r>
          </a:p>
          <a:p>
            <a:pPr lvl="3"/>
            <a:r>
              <a:rPr lang="en-US" dirty="0"/>
              <a:t>Cycle through pages looking for one with accessed bit zero</a:t>
            </a:r>
          </a:p>
          <a:p>
            <a:pPr lvl="3"/>
            <a:r>
              <a:rPr lang="en-US" dirty="0"/>
              <a:t>Update accessed bit to zero after checking a page</a:t>
            </a:r>
          </a:p>
          <a:p>
            <a:pPr lvl="3"/>
            <a:r>
              <a:rPr lang="en-US" dirty="0"/>
              <a:t>Continue from where you left off when next swap is needed</a:t>
            </a:r>
          </a:p>
          <a:p>
            <a:pPr lvl="1"/>
            <a:r>
              <a:rPr lang="en-US" dirty="0"/>
              <a:t>Essentially looks for page that hasn’t been referenced this “cycle”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4C1E4-77BC-40FC-B206-F60A55C07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6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98CF2-FAD5-4F69-A0C0-A27D76F3B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faults enable </a:t>
            </a:r>
            <a:r>
              <a:rPr lang="en-US" dirty="0">
                <a:solidFill>
                  <a:schemeClr val="tx1"/>
                </a:solidFill>
              </a:rPr>
              <a:t>lazy allocation </a:t>
            </a:r>
            <a:r>
              <a:rPr lang="en-US" dirty="0"/>
              <a:t>and</a:t>
            </a:r>
            <a:r>
              <a:rPr lang="en-US" dirty="0">
                <a:solidFill>
                  <a:schemeClr val="tx1"/>
                </a:solidFill>
              </a:rPr>
              <a:t> lazy loading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6A019-D22A-4CB1-89E6-00B1851AE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Paging is not just translation and overflow</a:t>
            </a:r>
          </a:p>
          <a:p>
            <a:pPr lvl="1"/>
            <a:r>
              <a:rPr lang="en-US" dirty="0"/>
              <a:t>Paging provides an opportunity to be lazy about loading requested data</a:t>
            </a:r>
          </a:p>
          <a:p>
            <a:pPr lvl="1"/>
            <a:r>
              <a:rPr lang="en-US" dirty="0"/>
              <a:t>This is an important performance optimization, </a:t>
            </a:r>
            <a:r>
              <a:rPr lang="en-US" i="1" dirty="0"/>
              <a:t>reducing program start time</a:t>
            </a:r>
          </a:p>
          <a:p>
            <a:r>
              <a:rPr lang="en-US" dirty="0"/>
              <a:t>If a process requests a huge chunk of memory, maybe it will not use all that memory immediately (or ever!).</a:t>
            </a:r>
          </a:p>
          <a:p>
            <a:pPr lvl="1"/>
            <a:r>
              <a:rPr lang="en-US" dirty="0"/>
              <a:t>Programmers and compilers are sometimes </a:t>
            </a:r>
            <a:r>
              <a:rPr lang="en-US" b="1" i="1" dirty="0"/>
              <a:t>greedy</a:t>
            </a:r>
            <a:r>
              <a:rPr lang="en-US" i="1" dirty="0"/>
              <a:t> </a:t>
            </a:r>
            <a:r>
              <a:rPr lang="en-US" dirty="0"/>
              <a:t>in their requests</a:t>
            </a:r>
            <a:endParaRPr lang="en-US" i="1" dirty="0"/>
          </a:p>
          <a:p>
            <a:pPr lvl="1"/>
            <a:r>
              <a:rPr lang="en-US" dirty="0"/>
              <a:t>We can </a:t>
            </a:r>
            <a:r>
              <a:rPr lang="en-US" i="1" dirty="0"/>
              <a:t>virtually</a:t>
            </a:r>
            <a:r>
              <a:rPr lang="en-US" dirty="0"/>
              <a:t> allocate memory, but mark most of the pages “not present”</a:t>
            </a:r>
          </a:p>
          <a:p>
            <a:pPr lvl="1"/>
            <a:r>
              <a:rPr lang="en-US" dirty="0"/>
              <a:t>Let the CPU raise an exception when the memory is really used</a:t>
            </a:r>
          </a:p>
          <a:p>
            <a:pPr lvl="1"/>
            <a:r>
              <a:rPr lang="en-US" dirty="0"/>
              <a:t>Then really allocate the demanded page</a:t>
            </a:r>
          </a:p>
          <a:p>
            <a:r>
              <a:rPr lang="en-US" dirty="0"/>
              <a:t>Lazy allocation minimizes latency of fulfilling the request and it prevents OS from allocating memory that will not be used.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AAAAFD-2946-44DA-BCE2-AB69BF16E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0785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716494"/>
              </p:ext>
            </p:extLst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Initial setup</a:t>
            </a:r>
          </a:p>
          <a:p>
            <a:pPr lvl="1"/>
            <a:r>
              <a:rPr lang="en-US" dirty="0"/>
              <a:t>6 pages total fit in memory</a:t>
            </a:r>
          </a:p>
          <a:p>
            <a:pPr lvl="1"/>
            <a:r>
              <a:rPr lang="en-US" dirty="0"/>
              <a:t>Accessed starts as zero</a:t>
            </a:r>
          </a:p>
          <a:p>
            <a:pPr lvl="1"/>
            <a:r>
              <a:rPr lang="en-US" dirty="0"/>
              <a:t>“clock hand” points at first page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BE6A8D-3936-4E5C-B646-C7F46137A745}"/>
              </a:ext>
            </a:extLst>
          </p:cNvPr>
          <p:cNvCxnSpPr/>
          <p:nvPr/>
        </p:nvCxnSpPr>
        <p:spPr>
          <a:xfrm flipV="1">
            <a:off x="8837404" y="2085975"/>
            <a:ext cx="0" cy="154940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07609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1116931"/>
              </p:ext>
            </p:extLst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After running a little while</a:t>
            </a:r>
          </a:p>
          <a:p>
            <a:pPr lvl="1"/>
            <a:r>
              <a:rPr lang="en-US" dirty="0"/>
              <a:t>Pages A, B, E are accessed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BE6A8D-3936-4E5C-B646-C7F46137A745}"/>
              </a:ext>
            </a:extLst>
          </p:cNvPr>
          <p:cNvCxnSpPr/>
          <p:nvPr/>
        </p:nvCxnSpPr>
        <p:spPr>
          <a:xfrm flipV="1">
            <a:off x="8837404" y="2085975"/>
            <a:ext cx="0" cy="154940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2016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OS needs to swap pages</a:t>
            </a:r>
          </a:p>
          <a:p>
            <a:pPr lvl="1"/>
            <a:r>
              <a:rPr lang="en-US" dirty="0"/>
              <a:t>Algorithm starts</a:t>
            </a:r>
          </a:p>
          <a:p>
            <a:pPr lvl="1"/>
            <a:endParaRPr lang="en-US" dirty="0"/>
          </a:p>
          <a:p>
            <a:r>
              <a:rPr lang="en-US" dirty="0"/>
              <a:t>A is recently accessed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BE6A8D-3936-4E5C-B646-C7F46137A745}"/>
              </a:ext>
            </a:extLst>
          </p:cNvPr>
          <p:cNvCxnSpPr/>
          <p:nvPr/>
        </p:nvCxnSpPr>
        <p:spPr>
          <a:xfrm flipV="1">
            <a:off x="8837404" y="2085975"/>
            <a:ext cx="0" cy="154940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31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3630353"/>
              </p:ext>
            </p:extLst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OS needs to swap pages</a:t>
            </a:r>
          </a:p>
          <a:p>
            <a:pPr lvl="1"/>
            <a:r>
              <a:rPr lang="en-US" dirty="0"/>
              <a:t>Algorithm starts</a:t>
            </a:r>
          </a:p>
          <a:p>
            <a:pPr lvl="1"/>
            <a:endParaRPr lang="en-US" dirty="0"/>
          </a:p>
          <a:p>
            <a:r>
              <a:rPr lang="en-US" dirty="0"/>
              <a:t>A is recently accessed</a:t>
            </a:r>
          </a:p>
          <a:p>
            <a:r>
              <a:rPr lang="en-US" dirty="0"/>
              <a:t>B is recently accessed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BE6A8D-3936-4E5C-B646-C7F46137A745}"/>
              </a:ext>
            </a:extLst>
          </p:cNvPr>
          <p:cNvCxnSpPr>
            <a:cxnSpLocks/>
          </p:cNvCxnSpPr>
          <p:nvPr/>
        </p:nvCxnSpPr>
        <p:spPr>
          <a:xfrm flipV="1">
            <a:off x="8837404" y="2997200"/>
            <a:ext cx="1017796" cy="638175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5296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1414814"/>
              </p:ext>
            </p:extLst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OS needs to swap pages</a:t>
            </a:r>
          </a:p>
          <a:p>
            <a:pPr lvl="1"/>
            <a:r>
              <a:rPr lang="en-US" dirty="0"/>
              <a:t>Algorithm starts</a:t>
            </a:r>
          </a:p>
          <a:p>
            <a:pPr lvl="1"/>
            <a:endParaRPr lang="en-US" dirty="0"/>
          </a:p>
          <a:p>
            <a:r>
              <a:rPr lang="en-US" dirty="0"/>
              <a:t>A is recently accessed</a:t>
            </a:r>
          </a:p>
          <a:p>
            <a:r>
              <a:rPr lang="en-US" dirty="0"/>
              <a:t>B is recently accessed</a:t>
            </a:r>
          </a:p>
          <a:p>
            <a:r>
              <a:rPr lang="en-US" dirty="0"/>
              <a:t>C has not been recently accessed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BE6A8D-3936-4E5C-B646-C7F46137A745}"/>
              </a:ext>
            </a:extLst>
          </p:cNvPr>
          <p:cNvCxnSpPr>
            <a:cxnSpLocks/>
          </p:cNvCxnSpPr>
          <p:nvPr/>
        </p:nvCxnSpPr>
        <p:spPr>
          <a:xfrm>
            <a:off x="8837404" y="3635376"/>
            <a:ext cx="941596" cy="58102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464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3848910"/>
              </p:ext>
            </p:extLst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55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OS needs to swap pages</a:t>
            </a:r>
          </a:p>
          <a:p>
            <a:pPr lvl="1"/>
            <a:r>
              <a:rPr lang="en-US" dirty="0"/>
              <a:t>Algorithm starts</a:t>
            </a:r>
          </a:p>
          <a:p>
            <a:pPr lvl="1"/>
            <a:endParaRPr lang="en-US" dirty="0"/>
          </a:p>
          <a:p>
            <a:r>
              <a:rPr lang="en-US" dirty="0"/>
              <a:t>A is recently accessed</a:t>
            </a:r>
          </a:p>
          <a:p>
            <a:r>
              <a:rPr lang="en-US" dirty="0"/>
              <a:t>B is recently accessed</a:t>
            </a:r>
          </a:p>
          <a:p>
            <a:r>
              <a:rPr lang="en-US" dirty="0"/>
              <a:t>C has not been recently accessed</a:t>
            </a:r>
          </a:p>
          <a:p>
            <a:pPr lvl="1"/>
            <a:r>
              <a:rPr lang="en-US" dirty="0"/>
              <a:t>So swap it</a:t>
            </a:r>
          </a:p>
          <a:p>
            <a:pPr lvl="1"/>
            <a:r>
              <a:rPr lang="en-US" dirty="0"/>
              <a:t>And advance hand once more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BE6A8D-3936-4E5C-B646-C7F46137A745}"/>
              </a:ext>
            </a:extLst>
          </p:cNvPr>
          <p:cNvCxnSpPr>
            <a:cxnSpLocks/>
          </p:cNvCxnSpPr>
          <p:nvPr/>
        </p:nvCxnSpPr>
        <p:spPr>
          <a:xfrm>
            <a:off x="8837404" y="3635376"/>
            <a:ext cx="0" cy="135572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8608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1637748"/>
              </p:ext>
            </p:extLst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56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Programs continue running for a while</a:t>
            </a:r>
          </a:p>
          <a:p>
            <a:pPr lvl="1"/>
            <a:r>
              <a:rPr lang="en-US" dirty="0"/>
              <a:t>Pages G, D, F are accessed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07EA1C-5798-463A-884C-CF5628A6D29F}"/>
              </a:ext>
            </a:extLst>
          </p:cNvPr>
          <p:cNvCxnSpPr>
            <a:cxnSpLocks/>
          </p:cNvCxnSpPr>
          <p:nvPr/>
        </p:nvCxnSpPr>
        <p:spPr>
          <a:xfrm>
            <a:off x="8837404" y="3635376"/>
            <a:ext cx="0" cy="135572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5986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57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OS needs to swap again</a:t>
            </a:r>
          </a:p>
          <a:p>
            <a:pPr lvl="1"/>
            <a:r>
              <a:rPr lang="en-US" dirty="0"/>
              <a:t>Algorithm begins again</a:t>
            </a:r>
          </a:p>
          <a:p>
            <a:pPr lvl="1"/>
            <a:r>
              <a:rPr lang="en-US" dirty="0"/>
              <a:t>But with hand starting somewhere new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4BDCD9-2130-4441-B0A5-ED68B446AA7D}"/>
              </a:ext>
            </a:extLst>
          </p:cNvPr>
          <p:cNvCxnSpPr>
            <a:cxnSpLocks/>
          </p:cNvCxnSpPr>
          <p:nvPr/>
        </p:nvCxnSpPr>
        <p:spPr>
          <a:xfrm>
            <a:off x="8837404" y="3635376"/>
            <a:ext cx="0" cy="135572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2141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9977012"/>
              </p:ext>
            </p:extLst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58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OS needs to swap again</a:t>
            </a:r>
          </a:p>
          <a:p>
            <a:pPr lvl="1"/>
            <a:r>
              <a:rPr lang="en-US" dirty="0"/>
              <a:t>Algorithm begins again</a:t>
            </a:r>
          </a:p>
          <a:p>
            <a:pPr lvl="1"/>
            <a:r>
              <a:rPr lang="en-US" dirty="0"/>
              <a:t>But with hand starting somewhere new</a:t>
            </a:r>
          </a:p>
          <a:p>
            <a:pPr lvl="1"/>
            <a:endParaRPr lang="en-US" dirty="0"/>
          </a:p>
          <a:p>
            <a:r>
              <a:rPr lang="en-US" dirty="0"/>
              <a:t>D recently accessed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4BDCD9-2130-4441-B0A5-ED68B446AA7D}"/>
              </a:ext>
            </a:extLst>
          </p:cNvPr>
          <p:cNvCxnSpPr>
            <a:cxnSpLocks/>
          </p:cNvCxnSpPr>
          <p:nvPr/>
        </p:nvCxnSpPr>
        <p:spPr>
          <a:xfrm flipH="1">
            <a:off x="7886700" y="3635376"/>
            <a:ext cx="950704" cy="55562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9109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2048787"/>
              </p:ext>
            </p:extLst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59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OS needs to swap again</a:t>
            </a:r>
          </a:p>
          <a:p>
            <a:pPr lvl="1"/>
            <a:r>
              <a:rPr lang="en-US" dirty="0"/>
              <a:t>Algorithm begins again</a:t>
            </a:r>
          </a:p>
          <a:p>
            <a:pPr lvl="1"/>
            <a:r>
              <a:rPr lang="en-US" dirty="0"/>
              <a:t>But with hand starting somewhere new</a:t>
            </a:r>
          </a:p>
          <a:p>
            <a:pPr lvl="1"/>
            <a:endParaRPr lang="en-US" dirty="0"/>
          </a:p>
          <a:p>
            <a:r>
              <a:rPr lang="en-US" dirty="0"/>
              <a:t>D recently accessed</a:t>
            </a:r>
          </a:p>
          <a:p>
            <a:r>
              <a:rPr lang="en-US" dirty="0"/>
              <a:t>E recently accessed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4BDCD9-2130-4441-B0A5-ED68B446AA7D}"/>
              </a:ext>
            </a:extLst>
          </p:cNvPr>
          <p:cNvCxnSpPr>
            <a:cxnSpLocks/>
          </p:cNvCxnSpPr>
          <p:nvPr/>
        </p:nvCxnSpPr>
        <p:spPr>
          <a:xfrm flipH="1" flipV="1">
            <a:off x="7810500" y="3035300"/>
            <a:ext cx="1026904" cy="600076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33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Lazy loading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Lazy loading also works for large code binaries</a:t>
            </a:r>
          </a:p>
          <a:p>
            <a:pPr lvl="1"/>
            <a:r>
              <a:rPr lang="en-US" dirty="0"/>
              <a:t>Delay loading a page of instructions until it’s needed</a:t>
            </a:r>
            <a:br>
              <a:rPr lang="en-US" dirty="0"/>
            </a:br>
            <a:endParaRPr lang="en-US" dirty="0"/>
          </a:p>
          <a:p>
            <a:r>
              <a:rPr lang="en-US" dirty="0"/>
              <a:t>OS must also write zeros to newly assigned physical frames</a:t>
            </a:r>
          </a:p>
          <a:p>
            <a:pPr lvl="1"/>
            <a:r>
              <a:rPr lang="en-US" dirty="0"/>
              <a:t>Program does not necessarily expect the new memory to contain zeros,</a:t>
            </a:r>
          </a:p>
          <a:p>
            <a:pPr lvl="1"/>
            <a:r>
              <a:rPr lang="en-US" dirty="0"/>
              <a:t>But we clear the memory for security, so that other process’ data is not leaked.</a:t>
            </a:r>
          </a:p>
          <a:p>
            <a:pPr lvl="1"/>
            <a:r>
              <a:rPr lang="en-US" dirty="0"/>
              <a:t>OS can keep one read-only physical page filled with zeros and just give a reference to this at first.</a:t>
            </a:r>
          </a:p>
          <a:p>
            <a:pPr lvl="2"/>
            <a:r>
              <a:rPr lang="en-US" dirty="0"/>
              <a:t>After the first page fault (due to writing a read-only page), allocate a real page.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C8178-0939-493C-89DF-3CCE720D4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</p:spPr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133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0070218"/>
              </p:ext>
            </p:extLst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60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OS needs to swap again</a:t>
            </a:r>
          </a:p>
          <a:p>
            <a:pPr lvl="1"/>
            <a:r>
              <a:rPr lang="en-US" dirty="0"/>
              <a:t>Algorithm begins again</a:t>
            </a:r>
          </a:p>
          <a:p>
            <a:pPr lvl="1"/>
            <a:r>
              <a:rPr lang="en-US" dirty="0"/>
              <a:t>But with hand starting somewhere new</a:t>
            </a:r>
          </a:p>
          <a:p>
            <a:pPr lvl="1"/>
            <a:endParaRPr lang="en-US" dirty="0"/>
          </a:p>
          <a:p>
            <a:r>
              <a:rPr lang="en-US" dirty="0"/>
              <a:t>D recently accessed</a:t>
            </a:r>
          </a:p>
          <a:p>
            <a:r>
              <a:rPr lang="en-US" dirty="0"/>
              <a:t>E recently accessed</a:t>
            </a:r>
          </a:p>
          <a:p>
            <a:r>
              <a:rPr lang="en-US" dirty="0"/>
              <a:t>F recently accessed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4BDCD9-2130-4441-B0A5-ED68B446AA7D}"/>
              </a:ext>
            </a:extLst>
          </p:cNvPr>
          <p:cNvCxnSpPr>
            <a:cxnSpLocks/>
          </p:cNvCxnSpPr>
          <p:nvPr/>
        </p:nvCxnSpPr>
        <p:spPr>
          <a:xfrm flipV="1">
            <a:off x="8837404" y="2171700"/>
            <a:ext cx="0" cy="1463676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5652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61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OS needs to swap again</a:t>
            </a:r>
          </a:p>
          <a:p>
            <a:pPr lvl="1"/>
            <a:r>
              <a:rPr lang="en-US" dirty="0"/>
              <a:t>Algorithm begins again</a:t>
            </a:r>
          </a:p>
          <a:p>
            <a:pPr lvl="1"/>
            <a:r>
              <a:rPr lang="en-US" dirty="0"/>
              <a:t>But with hand starting somewhere new</a:t>
            </a:r>
          </a:p>
          <a:p>
            <a:pPr lvl="1"/>
            <a:endParaRPr lang="en-US" dirty="0"/>
          </a:p>
          <a:p>
            <a:r>
              <a:rPr lang="en-US" dirty="0"/>
              <a:t>D recently accessed</a:t>
            </a:r>
          </a:p>
          <a:p>
            <a:r>
              <a:rPr lang="en-US" dirty="0"/>
              <a:t>E recently accessed</a:t>
            </a:r>
          </a:p>
          <a:p>
            <a:r>
              <a:rPr lang="en-US" dirty="0"/>
              <a:t>F recently accessed</a:t>
            </a:r>
          </a:p>
          <a:p>
            <a:r>
              <a:rPr lang="en-US" dirty="0"/>
              <a:t>A gets swapped!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4BDCD9-2130-4441-B0A5-ED68B446AA7D}"/>
              </a:ext>
            </a:extLst>
          </p:cNvPr>
          <p:cNvCxnSpPr>
            <a:cxnSpLocks/>
          </p:cNvCxnSpPr>
          <p:nvPr/>
        </p:nvCxnSpPr>
        <p:spPr>
          <a:xfrm flipV="1">
            <a:off x="8837404" y="2171700"/>
            <a:ext cx="0" cy="1463676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5578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62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OS needs to swap again</a:t>
            </a:r>
          </a:p>
          <a:p>
            <a:pPr lvl="1"/>
            <a:r>
              <a:rPr lang="en-US" dirty="0"/>
              <a:t>Algorithm begins again</a:t>
            </a:r>
          </a:p>
          <a:p>
            <a:pPr lvl="1"/>
            <a:r>
              <a:rPr lang="en-US" dirty="0"/>
              <a:t>But with hand starting somewhere new</a:t>
            </a:r>
          </a:p>
          <a:p>
            <a:pPr lvl="1"/>
            <a:endParaRPr lang="en-US" dirty="0"/>
          </a:p>
          <a:p>
            <a:r>
              <a:rPr lang="en-US" dirty="0"/>
              <a:t>D recently accessed</a:t>
            </a:r>
          </a:p>
          <a:p>
            <a:r>
              <a:rPr lang="en-US" dirty="0"/>
              <a:t>E recently accessed</a:t>
            </a:r>
          </a:p>
          <a:p>
            <a:r>
              <a:rPr lang="en-US" dirty="0"/>
              <a:t>F recently accessed</a:t>
            </a:r>
          </a:p>
          <a:p>
            <a:r>
              <a:rPr lang="en-US" dirty="0"/>
              <a:t>A gets swapped</a:t>
            </a:r>
          </a:p>
          <a:p>
            <a:pPr lvl="1"/>
            <a:r>
              <a:rPr lang="en-US" dirty="0"/>
              <a:t>Was A or B the actual LRU?</a:t>
            </a:r>
          </a:p>
          <a:p>
            <a:pPr lvl="1"/>
            <a:r>
              <a:rPr lang="en-US" dirty="0"/>
              <a:t>Probably doesn’t matter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4BDCD9-2130-4441-B0A5-ED68B446AA7D}"/>
              </a:ext>
            </a:extLst>
          </p:cNvPr>
          <p:cNvCxnSpPr>
            <a:cxnSpLocks/>
          </p:cNvCxnSpPr>
          <p:nvPr/>
        </p:nvCxnSpPr>
        <p:spPr>
          <a:xfrm flipV="1">
            <a:off x="8837404" y="2171700"/>
            <a:ext cx="0" cy="1463676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4388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658831F-4907-4CAD-A149-DE2F2D1E0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is actually used in real computers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4175E8-D3E6-4056-9F1A-DF407BD10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Modern OSes use some variation on Clock Algorithm</a:t>
            </a:r>
          </a:p>
          <a:p>
            <a:endParaRPr lang="en-US" dirty="0"/>
          </a:p>
          <a:p>
            <a:r>
              <a:rPr lang="en-US" dirty="0"/>
              <a:t>x86 hardware supports an accessed bit in page table entries</a:t>
            </a:r>
          </a:p>
          <a:p>
            <a:endParaRPr lang="en-US" dirty="0"/>
          </a:p>
          <a:p>
            <a:r>
              <a:rPr lang="en-US" dirty="0"/>
              <a:t>Clock algorithm can be built without hardware support</a:t>
            </a:r>
          </a:p>
          <a:p>
            <a:pPr lvl="1"/>
            <a:r>
              <a:rPr lang="en-US" dirty="0"/>
              <a:t>Mark all pages as valid but not present initially (soft page fault)</a:t>
            </a:r>
          </a:p>
          <a:p>
            <a:pPr lvl="1"/>
            <a:r>
              <a:rPr lang="en-US" dirty="0"/>
              <a:t>On OS fault, update accessed bit for page, mark as present</a:t>
            </a:r>
          </a:p>
          <a:p>
            <a:pPr lvl="2"/>
            <a:r>
              <a:rPr lang="en-US" dirty="0"/>
              <a:t>Only fault on </a:t>
            </a:r>
            <a:r>
              <a:rPr lang="en-US" i="1" dirty="0"/>
              <a:t>first</a:t>
            </a:r>
            <a:r>
              <a:rPr lang="en-US" dirty="0"/>
              <a:t> access per clock-hand-cycle</a:t>
            </a:r>
          </a:p>
          <a:p>
            <a:pPr lvl="1"/>
            <a:r>
              <a:rPr lang="en-US" dirty="0"/>
              <a:t>Reset page to not present whenever accessed is reset to zero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F4A60C-9427-45E3-A503-0A274528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0801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EC2F2-D139-4999-B763-3FD8FB72B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clock algorithm access notion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66F94-C31B-4107-BB94-F1A5E032E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292305" cy="5029200"/>
          </a:xfrm>
        </p:spPr>
        <p:txBody>
          <a:bodyPr>
            <a:normAutofit/>
          </a:bodyPr>
          <a:lstStyle/>
          <a:p>
            <a:r>
              <a:rPr lang="en-US" dirty="0"/>
              <a:t>Add multiple “accessed” bits to create accessed counter</a:t>
            </a:r>
          </a:p>
          <a:p>
            <a:pPr lvl="1"/>
            <a:r>
              <a:rPr lang="en-US" dirty="0"/>
              <a:t>Increment or decrement bits on use or clock-hand-pass respectively</a:t>
            </a:r>
          </a:p>
          <a:p>
            <a:pPr lvl="1"/>
            <a:r>
              <a:rPr lang="en-US" dirty="0"/>
              <a:t>Only remove pages with 0 accessed (or less than some minimum)</a:t>
            </a:r>
          </a:p>
          <a:p>
            <a:pPr lvl="1"/>
            <a:endParaRPr lang="en-US" dirty="0"/>
          </a:p>
          <a:p>
            <a:r>
              <a:rPr lang="en-US" dirty="0"/>
              <a:t>Combine with timestamp notion to ensure page is “old” (</a:t>
            </a:r>
            <a:r>
              <a:rPr lang="en-US" dirty="0" err="1"/>
              <a:t>WSClock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Keep a timestamp in addition to accessed bit</a:t>
            </a:r>
          </a:p>
          <a:p>
            <a:pPr lvl="1"/>
            <a:r>
              <a:rPr lang="en-US" dirty="0"/>
              <a:t>Only remove pages with 0 accessed and older than some amount</a:t>
            </a:r>
          </a:p>
          <a:p>
            <a:pPr lvl="2"/>
            <a:r>
              <a:rPr lang="en-US" dirty="0"/>
              <a:t>Still not necessarily oldest, but definitely old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3A82F6-BC2A-40B2-8B0F-4F8CEDE7F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3049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42D99-6FB6-44FA-80E1-0D0E65182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clock algorithm evictions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983B6-A621-4878-893A-D07BEF6AB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355805" cy="5029200"/>
          </a:xfrm>
        </p:spPr>
        <p:txBody>
          <a:bodyPr/>
          <a:lstStyle/>
          <a:p>
            <a:r>
              <a:rPr lang="en-US" dirty="0"/>
              <a:t>Keep track of number of times a page re-enters memory (Clock-PRO)</a:t>
            </a:r>
          </a:p>
          <a:p>
            <a:pPr lvl="1"/>
            <a:r>
              <a:rPr lang="en-US" dirty="0"/>
              <a:t>Give eviction preference to pages that haven’t been brought back a bunch</a:t>
            </a:r>
          </a:p>
          <a:p>
            <a:pPr lvl="1"/>
            <a:r>
              <a:rPr lang="en-US" dirty="0"/>
              <a:t>Bringing it back implies it was important, even if it was old</a:t>
            </a:r>
          </a:p>
          <a:p>
            <a:pPr lvl="1"/>
            <a:endParaRPr lang="en-US" dirty="0"/>
          </a:p>
          <a:p>
            <a:r>
              <a:rPr lang="en-US" dirty="0"/>
              <a:t>Keep track of which pages are dirty</a:t>
            </a:r>
          </a:p>
          <a:p>
            <a:pPr lvl="1"/>
            <a:r>
              <a:rPr lang="en-US" dirty="0"/>
              <a:t>Give eviction preference to clean pages (also to read-only pages)</a:t>
            </a:r>
          </a:p>
          <a:p>
            <a:pPr lvl="1"/>
            <a:r>
              <a:rPr lang="en-US" dirty="0"/>
              <a:t>Means no write to disk is necessary!</a:t>
            </a:r>
          </a:p>
          <a:p>
            <a:pPr lvl="1"/>
            <a:endParaRPr lang="en-US" dirty="0"/>
          </a:p>
          <a:p>
            <a:r>
              <a:rPr lang="en-US" dirty="0"/>
              <a:t>Evict several pages at once each time it is required</a:t>
            </a:r>
          </a:p>
          <a:p>
            <a:pPr lvl="1"/>
            <a:r>
              <a:rPr lang="en-US" dirty="0"/>
              <a:t>Find first N with accessed bit of zero</a:t>
            </a:r>
          </a:p>
          <a:p>
            <a:pPr lvl="1"/>
            <a:r>
              <a:rPr lang="en-US" dirty="0"/>
              <a:t>Takes advantage of disk I/O 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40B1C-4103-4925-AFC9-821270993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4163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Paging in modern OS</a:t>
            </a:r>
          </a:p>
          <a:p>
            <a:endParaRPr lang="en-US" dirty="0"/>
          </a:p>
          <a:p>
            <a:r>
              <a:rPr lang="en-US" dirty="0"/>
              <a:t>Memory Hierarchy</a:t>
            </a:r>
          </a:p>
          <a:p>
            <a:endParaRPr lang="en-US" dirty="0"/>
          </a:p>
          <a:p>
            <a:r>
              <a:rPr lang="en-US" dirty="0"/>
              <a:t>Swapping</a:t>
            </a:r>
          </a:p>
          <a:p>
            <a:pPr lvl="1"/>
            <a:r>
              <a:rPr lang="en-US" dirty="0"/>
              <a:t>Page Replacement Policies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275794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Lazy allocation via copy-on-write with Fork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Recall that </a:t>
            </a:r>
            <a:r>
              <a:rPr lang="en-US" b="1" i="1" dirty="0"/>
              <a:t>fork + exec </a:t>
            </a:r>
            <a:r>
              <a:rPr lang="en-US" dirty="0"/>
              <a:t>is the only way to create a child process in </a:t>
            </a:r>
            <a:r>
              <a:rPr lang="en-US" dirty="0" err="1"/>
              <a:t>unix</a:t>
            </a:r>
            <a:endParaRPr lang="en-US" dirty="0"/>
          </a:p>
          <a:p>
            <a:r>
              <a:rPr lang="en-US" dirty="0"/>
              <a:t>Fork clones the entire process, including all virtual memory</a:t>
            </a:r>
          </a:p>
          <a:p>
            <a:pPr lvl="1"/>
            <a:r>
              <a:rPr lang="en-US" dirty="0"/>
              <a:t>This can be very slow and inefficient, especially if the memory will just be overwritten by a call to </a:t>
            </a:r>
            <a:r>
              <a:rPr lang="en-US" b="1" dirty="0"/>
              <a:t>exec</a:t>
            </a:r>
            <a:r>
              <a:rPr lang="en-US" dirty="0"/>
              <a:t>.</a:t>
            </a:r>
          </a:p>
          <a:p>
            <a:r>
              <a:rPr lang="en-US" b="1" i="1" dirty="0"/>
              <a:t>Copy on write </a:t>
            </a:r>
            <a:r>
              <a:rPr lang="en-US" dirty="0"/>
              <a:t>is a performance optimization:</a:t>
            </a:r>
          </a:p>
          <a:p>
            <a:pPr lvl="1"/>
            <a:r>
              <a:rPr lang="en-US" dirty="0"/>
              <a:t>Don’t copy the parent’s pages, </a:t>
            </a:r>
            <a:r>
              <a:rPr lang="en-US" b="1" i="1" dirty="0"/>
              <a:t>share</a:t>
            </a:r>
            <a:r>
              <a:rPr lang="en-US" dirty="0"/>
              <a:t> them</a:t>
            </a:r>
          </a:p>
          <a:p>
            <a:pPr lvl="2"/>
            <a:r>
              <a:rPr lang="en-US" dirty="0"/>
              <a:t>Make the child process’ page table point to the parent’s physical pages</a:t>
            </a:r>
          </a:p>
          <a:p>
            <a:pPr lvl="2"/>
            <a:r>
              <a:rPr lang="en-US" dirty="0"/>
              <a:t>Mark all the pages as “read only” in the PTEs (temporarily)</a:t>
            </a:r>
          </a:p>
          <a:p>
            <a:pPr lvl="1"/>
            <a:r>
              <a:rPr lang="en-US" dirty="0"/>
              <a:t>If parent or child writes to a shared page, a page fault exception will occur</a:t>
            </a:r>
          </a:p>
          <a:p>
            <a:pPr lvl="1"/>
            <a:r>
              <a:rPr lang="en-US" dirty="0"/>
              <a:t>OS handles the page fault by:</a:t>
            </a:r>
          </a:p>
          <a:p>
            <a:pPr lvl="2"/>
            <a:r>
              <a:rPr lang="en-US" dirty="0"/>
              <a:t>Copying parent’s page to the child &amp; marking both copies as writeable</a:t>
            </a:r>
          </a:p>
          <a:p>
            <a:pPr lvl="2"/>
            <a:r>
              <a:rPr lang="en-US" dirty="0"/>
              <a:t>When the faulting process is resumed, it retries the memory write.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F0262-F057-43E7-9740-5A5B06F2A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</p:spPr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26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memory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 Linux, the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pmap</a:t>
            </a:r>
            <a:r>
              <a:rPr lang="en-US" dirty="0"/>
              <a:t> command shows a process’ VM mapping.</a:t>
            </a:r>
          </a:p>
          <a:p>
            <a:r>
              <a:rPr lang="en-US" dirty="0"/>
              <a:t>We see:	</a:t>
            </a:r>
          </a:p>
          <a:p>
            <a:pPr lvl="1"/>
            <a:r>
              <a:rPr lang="en-US" dirty="0"/>
              <a:t>OS tracks which file code is loaded from, so it can be lazily loaded</a:t>
            </a:r>
          </a:p>
          <a:p>
            <a:pPr lvl="1"/>
            <a:r>
              <a:rPr lang="en-US" dirty="0"/>
              <a:t>The main process binary and libraries are </a:t>
            </a:r>
            <a:r>
              <a:rPr lang="en-US" b="1" i="1" dirty="0"/>
              <a:t>lazy loaded</a:t>
            </a:r>
            <a:r>
              <a:rPr lang="en-US" dirty="0"/>
              <a:t>, not fully in memory</a:t>
            </a:r>
            <a:endParaRPr lang="en-US" i="1" dirty="0"/>
          </a:p>
          <a:p>
            <a:pPr lvl="1"/>
            <a:r>
              <a:rPr lang="en-US" dirty="0"/>
              <a:t>Libraries have read-only sections that can be shared with other processes</a:t>
            </a:r>
          </a:p>
          <a:p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cat /proc/&lt;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pid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&gt;/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smaps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dirty="0"/>
              <a:t>shows even more detail</a:t>
            </a:r>
          </a:p>
          <a:p>
            <a:pPr lvl="2"/>
            <a:endParaRPr lang="en-US" dirty="0"/>
          </a:p>
          <a:p>
            <a:pPr marL="0" indent="0">
              <a:buNone/>
            </a:pPr>
            <a:r>
              <a:rPr lang="en-US" sz="2000" dirty="0"/>
              <a:t>References:</a:t>
            </a:r>
          </a:p>
          <a:p>
            <a:r>
              <a:rPr lang="en-US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https://unix.stackexchange.com/a/116332</a:t>
            </a:r>
            <a:r>
              <a:rPr lang="en-US" sz="2000" dirty="0"/>
              <a:t> </a:t>
            </a:r>
          </a:p>
          <a:p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https://www.akkadia.org/drepper/dsohowto.pdf</a:t>
            </a:r>
            <a:r>
              <a:rPr lang="en-US" sz="2000" dirty="0"/>
              <a:t> 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5B1A7-B376-488E-9DCD-E3F187BED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</p:spPr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99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2299" y="228600"/>
            <a:ext cx="5878095" cy="685800"/>
          </a:xfrm>
        </p:spPr>
        <p:txBody>
          <a:bodyPr>
            <a:normAutofit/>
          </a:bodyPr>
          <a:lstStyle/>
          <a:p>
            <a:r>
              <a:rPr lang="en-US" dirty="0" err="1"/>
              <a:t>pmap</a:t>
            </a:r>
            <a:r>
              <a:rPr lang="en-US" dirty="0"/>
              <a:t> on emacs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3089" y="1143000"/>
            <a:ext cx="5677305" cy="53848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“Mapping” shows source of the section, more code can be loaded from here later.</a:t>
            </a:r>
          </a:p>
          <a:p>
            <a:pPr lvl="1"/>
            <a:r>
              <a:rPr lang="en-US" dirty="0"/>
              <a:t>“</a:t>
            </a:r>
            <a:r>
              <a:rPr lang="en-US" b="1" dirty="0"/>
              <a:t>anon</a:t>
            </a:r>
            <a:r>
              <a:rPr lang="en-US" dirty="0"/>
              <a:t>” are regular program data,</a:t>
            </a:r>
            <a:br>
              <a:rPr lang="en-US" dirty="0"/>
            </a:br>
            <a:r>
              <a:rPr lang="en-US" dirty="0"/>
              <a:t>requested by </a:t>
            </a:r>
            <a:r>
              <a:rPr lang="en-US" i="1" dirty="0" err="1"/>
              <a:t>sbrk</a:t>
            </a:r>
            <a:r>
              <a:rPr lang="en-US" dirty="0"/>
              <a:t> or </a:t>
            </a:r>
            <a:r>
              <a:rPr lang="en-US" i="1" dirty="0" err="1"/>
              <a:t>mmap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(In other words, heap data.)</a:t>
            </a:r>
          </a:p>
          <a:p>
            <a:r>
              <a:rPr lang="en-US" dirty="0"/>
              <a:t>Each library has several sections:	</a:t>
            </a:r>
          </a:p>
          <a:p>
            <a:pPr lvl="1"/>
            <a:r>
              <a:rPr lang="en-US" dirty="0"/>
              <a:t>“r-x--” for code	          </a:t>
            </a:r>
            <a:r>
              <a:rPr lang="en-US" i="1" dirty="0"/>
              <a:t>can be shared</a:t>
            </a:r>
          </a:p>
          <a:p>
            <a:pPr lvl="1"/>
            <a:r>
              <a:rPr lang="en-US" dirty="0"/>
              <a:t>“r----” for constants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rw</a:t>
            </a:r>
            <a:r>
              <a:rPr lang="en-US" dirty="0"/>
              <a:t>---” for global data</a:t>
            </a:r>
          </a:p>
          <a:p>
            <a:pPr lvl="1"/>
            <a:r>
              <a:rPr lang="en-US" dirty="0"/>
              <a:t>“-----” for guard pages:</a:t>
            </a:r>
          </a:p>
          <a:p>
            <a:pPr marL="914400" lvl="2" indent="0">
              <a:buNone/>
            </a:pPr>
            <a:r>
              <a:rPr lang="en-US" dirty="0"/>
              <a:t>(not mapped to anything, just reserved to generate page faults)</a:t>
            </a:r>
          </a:p>
          <a:p>
            <a:r>
              <a:rPr lang="en-US" b="1" dirty="0"/>
              <a:t>RSS</a:t>
            </a:r>
            <a:r>
              <a:rPr lang="en-US" dirty="0"/>
              <a:t> means resident in physical mem.</a:t>
            </a:r>
          </a:p>
          <a:p>
            <a:r>
              <a:rPr lang="en-US" b="1" dirty="0"/>
              <a:t>Dirty</a:t>
            </a:r>
            <a:r>
              <a:rPr lang="en-US" dirty="0"/>
              <a:t> pages have been written and therefore cannot be shared with others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2"/>
            <a:ext cx="5393803" cy="42257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24086"/>
            <a:ext cx="5590572" cy="22339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9286" y="4190035"/>
            <a:ext cx="445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		</a:t>
            </a:r>
            <a:r>
              <a:rPr lang="mr-IN" dirty="0"/>
              <a:t>…</a:t>
            </a:r>
            <a:r>
              <a:rPr lang="en-US" dirty="0"/>
              <a:t>		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8" name="Right Brace 7"/>
          <p:cNvSpPr/>
          <p:nvPr/>
        </p:nvSpPr>
        <p:spPr>
          <a:xfrm>
            <a:off x="9173097" y="3357140"/>
            <a:ext cx="185195" cy="567160"/>
          </a:xfrm>
          <a:prstGeom prst="rightBrace">
            <a:avLst>
              <a:gd name="adj1" fmla="val 42780"/>
              <a:gd name="adj2" fmla="val 29378"/>
            </a:avLst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 flipH="1" flipV="1">
            <a:off x="3293811" y="4624085"/>
            <a:ext cx="2296760" cy="752586"/>
          </a:xfrm>
          <a:prstGeom prst="roundRect">
            <a:avLst>
              <a:gd name="adj" fmla="val 4727"/>
            </a:avLst>
          </a:prstGeom>
          <a:solidFill>
            <a:srgbClr val="FFFC00">
              <a:alpha val="24706"/>
            </a:srgbClr>
          </a:solidFill>
          <a:ln w="3810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827A079-F901-464E-9EEC-92D04A053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</p:spPr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84778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59C7661-1A23-46AD-9A1C-969826AB4919}" vid="{8313A47A-0E3D-42A5-B506-581C2F8724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cs343_template</Template>
  <TotalTime>1586</TotalTime>
  <Words>4547</Words>
  <Application>Microsoft Office PowerPoint</Application>
  <PresentationFormat>Widescreen</PresentationFormat>
  <Paragraphs>1323</Paragraphs>
  <Slides>66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Andale Mono</vt:lpstr>
      <vt:lpstr>Arial</vt:lpstr>
      <vt:lpstr>Calibri</vt:lpstr>
      <vt:lpstr>Consolas</vt:lpstr>
      <vt:lpstr>Tahoma</vt:lpstr>
      <vt:lpstr>Class Slides</vt:lpstr>
      <vt:lpstr>Lecture 12: Swapping</vt:lpstr>
      <vt:lpstr>Today’s Goals</vt:lpstr>
      <vt:lpstr>Outline</vt:lpstr>
      <vt:lpstr>OS management of processes with paging</vt:lpstr>
      <vt:lpstr>Page faults enable lazy allocation and lazy loading</vt:lpstr>
      <vt:lpstr>Lazy loading in practice</vt:lpstr>
      <vt:lpstr>Lazy allocation via copy-on-write with Fork</vt:lpstr>
      <vt:lpstr>Virtual memory in practice</vt:lpstr>
      <vt:lpstr>pmap on emacs</vt:lpstr>
      <vt:lpstr>top has a column showing shared memory</vt:lpstr>
      <vt:lpstr>To see VM info on Linux</vt:lpstr>
      <vt:lpstr>Requesting memory from the OS – brk()</vt:lpstr>
      <vt:lpstr>Modern requesting memory from the OS – mmap()</vt:lpstr>
      <vt:lpstr>Outline</vt:lpstr>
      <vt:lpstr>Memory Hierarchy</vt:lpstr>
      <vt:lpstr>The OS view on registers</vt:lpstr>
      <vt:lpstr>The OS view on caches</vt:lpstr>
      <vt:lpstr>The OS view on memory</vt:lpstr>
      <vt:lpstr>The OS view on disk</vt:lpstr>
      <vt:lpstr>Traditional hard disk drives (HDDs) use magnetic regions</vt:lpstr>
      <vt:lpstr>Solid state drives (SSDs) use flash memory</vt:lpstr>
      <vt:lpstr>Outline</vt:lpstr>
      <vt:lpstr>Motivation for swapping</vt:lpstr>
      <vt:lpstr>Locality of reference</vt:lpstr>
      <vt:lpstr>How swapping works</vt:lpstr>
      <vt:lpstr>Combination of swapping and paging</vt:lpstr>
      <vt:lpstr>Paging on Windows</vt:lpstr>
      <vt:lpstr>Mechanisms to support swapping</vt:lpstr>
      <vt:lpstr>Extraneous bits in page table entry</vt:lpstr>
      <vt:lpstr>Steps to a memory access with swapping</vt:lpstr>
      <vt:lpstr>Types of page faults</vt:lpstr>
      <vt:lpstr>Policies to determine swapping evictions</vt:lpstr>
      <vt:lpstr>When do we load in pages? (page selection)</vt:lpstr>
      <vt:lpstr>When do we swap out pages? (page replacement)</vt:lpstr>
      <vt:lpstr>Thrashing</vt:lpstr>
      <vt:lpstr>Outline</vt:lpstr>
      <vt:lpstr>Which page should be evicted?</vt:lpstr>
      <vt:lpstr>Optimal page replacement policy</vt:lpstr>
      <vt:lpstr>First-In-First-Out replacement policy</vt:lpstr>
      <vt:lpstr>Least Recently Used replacement policy</vt:lpstr>
      <vt:lpstr>Check your understanding – simple replacement policies</vt:lpstr>
      <vt:lpstr>Check your understanding – simple replacement policies</vt:lpstr>
      <vt:lpstr>Check your understanding – simple replacement policies</vt:lpstr>
      <vt:lpstr>Check your understanding – simple replacement policies</vt:lpstr>
      <vt:lpstr>Check your understanding – simple replacement policies</vt:lpstr>
      <vt:lpstr>Check your understanding – simple replacement policies</vt:lpstr>
      <vt:lpstr>Check your understanding – simple replacement policies</vt:lpstr>
      <vt:lpstr>Implementing LRU</vt:lpstr>
      <vt:lpstr>Clock algorithm</vt:lpstr>
      <vt:lpstr>Clock algorithm example</vt:lpstr>
      <vt:lpstr>Clock algorithm example</vt:lpstr>
      <vt:lpstr>Clock algorithm example</vt:lpstr>
      <vt:lpstr>Clock algorithm example</vt:lpstr>
      <vt:lpstr>Clock algorithm example</vt:lpstr>
      <vt:lpstr>Clock algorithm example</vt:lpstr>
      <vt:lpstr>Clock algorithm example</vt:lpstr>
      <vt:lpstr>Clock algorithm example</vt:lpstr>
      <vt:lpstr>Clock algorithm example</vt:lpstr>
      <vt:lpstr>Clock algorithm example</vt:lpstr>
      <vt:lpstr>Clock algorithm example</vt:lpstr>
      <vt:lpstr>Clock algorithm example</vt:lpstr>
      <vt:lpstr>Clock algorithm example</vt:lpstr>
      <vt:lpstr>Clock algorithm is actually used in real computers</vt:lpstr>
      <vt:lpstr>Improving clock algorithm access notion</vt:lpstr>
      <vt:lpstr>Improving clock algorithm evictions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12: Swapping</dc:title>
  <dc:creator>Branden Ghena</dc:creator>
  <cp:lastModifiedBy>Branden Ghena</cp:lastModifiedBy>
  <cp:revision>76</cp:revision>
  <dcterms:created xsi:type="dcterms:W3CDTF">2020-10-24T18:56:03Z</dcterms:created>
  <dcterms:modified xsi:type="dcterms:W3CDTF">2020-10-25T21:23:01Z</dcterms:modified>
</cp:coreProperties>
</file>